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4"/>
  </p:notesMasterIdLst>
  <p:handoutMasterIdLst>
    <p:handoutMasterId r:id="rId75"/>
  </p:handoutMasterIdLst>
  <p:sldIdLst>
    <p:sldId id="472" r:id="rId2"/>
    <p:sldId id="572" r:id="rId3"/>
    <p:sldId id="637" r:id="rId4"/>
    <p:sldId id="646" r:id="rId5"/>
    <p:sldId id="647" r:id="rId6"/>
    <p:sldId id="648" r:id="rId7"/>
    <p:sldId id="649" r:id="rId8"/>
    <p:sldId id="660" r:id="rId9"/>
    <p:sldId id="501" r:id="rId10"/>
    <p:sldId id="502" r:id="rId11"/>
    <p:sldId id="542" r:id="rId12"/>
    <p:sldId id="504" r:id="rId13"/>
    <p:sldId id="536" r:id="rId14"/>
    <p:sldId id="650" r:id="rId15"/>
    <p:sldId id="638" r:id="rId16"/>
    <p:sldId id="651" r:id="rId17"/>
    <p:sldId id="639" r:id="rId18"/>
    <p:sldId id="640" r:id="rId19"/>
    <p:sldId id="652" r:id="rId20"/>
    <p:sldId id="653" r:id="rId21"/>
    <p:sldId id="593" r:id="rId22"/>
    <p:sldId id="594" r:id="rId23"/>
    <p:sldId id="657" r:id="rId24"/>
    <p:sldId id="658" r:id="rId25"/>
    <p:sldId id="644" r:id="rId26"/>
    <p:sldId id="654" r:id="rId27"/>
    <p:sldId id="641" r:id="rId28"/>
    <p:sldId id="596" r:id="rId29"/>
    <p:sldId id="530" r:id="rId30"/>
    <p:sldId id="602" r:id="rId31"/>
    <p:sldId id="603" r:id="rId32"/>
    <p:sldId id="604" r:id="rId33"/>
    <p:sldId id="605" r:id="rId34"/>
    <p:sldId id="606" r:id="rId35"/>
    <p:sldId id="607" r:id="rId36"/>
    <p:sldId id="661" r:id="rId37"/>
    <p:sldId id="662" r:id="rId38"/>
    <p:sldId id="663" r:id="rId39"/>
    <p:sldId id="664" r:id="rId40"/>
    <p:sldId id="665" r:id="rId41"/>
    <p:sldId id="612" r:id="rId42"/>
    <p:sldId id="666" r:id="rId43"/>
    <p:sldId id="686" r:id="rId44"/>
    <p:sldId id="667" r:id="rId45"/>
    <p:sldId id="687" r:id="rId46"/>
    <p:sldId id="668" r:id="rId47"/>
    <p:sldId id="669" r:id="rId48"/>
    <p:sldId id="670" r:id="rId49"/>
    <p:sldId id="671" r:id="rId50"/>
    <p:sldId id="672" r:id="rId51"/>
    <p:sldId id="688" r:id="rId52"/>
    <p:sldId id="689" r:id="rId53"/>
    <p:sldId id="690" r:id="rId54"/>
    <p:sldId id="691" r:id="rId55"/>
    <p:sldId id="692" r:id="rId56"/>
    <p:sldId id="673" r:id="rId57"/>
    <p:sldId id="674" r:id="rId58"/>
    <p:sldId id="675" r:id="rId59"/>
    <p:sldId id="676" r:id="rId60"/>
    <p:sldId id="677" r:id="rId61"/>
    <p:sldId id="678" r:id="rId62"/>
    <p:sldId id="679" r:id="rId63"/>
    <p:sldId id="693" r:id="rId64"/>
    <p:sldId id="680" r:id="rId65"/>
    <p:sldId id="681" r:id="rId66"/>
    <p:sldId id="682" r:id="rId67"/>
    <p:sldId id="695" r:id="rId68"/>
    <p:sldId id="694" r:id="rId69"/>
    <p:sldId id="696" r:id="rId70"/>
    <p:sldId id="683" r:id="rId71"/>
    <p:sldId id="684" r:id="rId72"/>
    <p:sldId id="626" r:id="rId73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33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00003"/>
    <a:srgbClr val="A6A0D4"/>
    <a:srgbClr val="CC0066"/>
    <a:srgbClr val="339966"/>
    <a:srgbClr val="0099FF"/>
    <a:srgbClr val="5555DD"/>
    <a:srgbClr val="7777BB"/>
    <a:srgbClr val="999999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55" autoAdjust="0"/>
    <p:restoredTop sz="93631"/>
  </p:normalViewPr>
  <p:slideViewPr>
    <p:cSldViewPr>
      <p:cViewPr varScale="1">
        <p:scale>
          <a:sx n="101" d="100"/>
          <a:sy n="101" d="100"/>
        </p:scale>
        <p:origin x="133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1392"/>
    </p:cViewPr>
  </p:sorterViewPr>
  <p:notesViewPr>
    <p:cSldViewPr>
      <p:cViewPr varScale="1">
        <p:scale>
          <a:sx n="71" d="100"/>
          <a:sy n="71" d="100"/>
        </p:scale>
        <p:origin x="-2124" y="-114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87688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382" tIns="48691" rIns="97382" bIns="48691" numCol="1" anchor="t" anchorCtr="0" compatLnSpc="1">
            <a:prstTxWarp prst="textNoShape">
              <a:avLst/>
            </a:prstTxWarp>
          </a:bodyPr>
          <a:lstStyle>
            <a:lvl1pPr defTabSz="973138">
              <a:defRPr sz="1300">
                <a:latin typeface="Times New Roman" pitchFamily="-109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89275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382" tIns="48691" rIns="97382" bIns="48691" numCol="1" anchor="t" anchorCtr="0" compatLnSpc="1">
            <a:prstTxWarp prst="textNoShape">
              <a:avLst/>
            </a:prstTxWarp>
          </a:bodyPr>
          <a:lstStyle>
            <a:lvl1pPr algn="r" defTabSz="973138">
              <a:defRPr sz="1300">
                <a:latin typeface="Times New Roman" pitchFamily="-109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02800"/>
            <a:ext cx="3087688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382" tIns="48691" rIns="97382" bIns="48691" numCol="1" anchor="b" anchorCtr="0" compatLnSpc="1">
            <a:prstTxWarp prst="textNoShape">
              <a:avLst/>
            </a:prstTxWarp>
          </a:bodyPr>
          <a:lstStyle>
            <a:lvl1pPr defTabSz="973138">
              <a:defRPr sz="1300">
                <a:latin typeface="Times New Roman" pitchFamily="-109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02800"/>
            <a:ext cx="3089275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382" tIns="48691" rIns="97382" bIns="48691" numCol="1" anchor="b" anchorCtr="0" compatLnSpc="1">
            <a:prstTxWarp prst="textNoShape">
              <a:avLst/>
            </a:prstTxWarp>
          </a:bodyPr>
          <a:lstStyle>
            <a:lvl1pPr algn="r" defTabSz="973138">
              <a:defRPr sz="1300">
                <a:latin typeface="Times New Roman" pitchFamily="-109" charset="0"/>
              </a:defRPr>
            </a:lvl1pPr>
          </a:lstStyle>
          <a:p>
            <a:pPr>
              <a:defRPr/>
            </a:pPr>
            <a:fld id="{3974FA2F-EDF3-3E44-A6DB-F590B862F18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003872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t" anchorCtr="0" compatLnSpc="1">
            <a:prstTxWarp prst="textNoShape">
              <a:avLst/>
            </a:prstTxWarp>
          </a:bodyPr>
          <a:lstStyle>
            <a:lvl1pPr defTabSz="992188">
              <a:defRPr sz="1300">
                <a:latin typeface="Times New Roman" pitchFamily="-109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t" anchorCtr="0" compatLnSpc="1">
            <a:prstTxWarp prst="textNoShape">
              <a:avLst/>
            </a:prstTxWarp>
          </a:bodyPr>
          <a:lstStyle>
            <a:lvl1pPr algn="r" defTabSz="992188">
              <a:defRPr sz="1300">
                <a:latin typeface="Times New Roman" pitchFamily="-109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Fare clic per modificare gli stili del testo dello schema</a:t>
            </a:r>
          </a:p>
          <a:p>
            <a:pPr lvl="1"/>
            <a:r>
              <a:rPr lang="en-US" noProof="0"/>
              <a:t>Secondo livello</a:t>
            </a:r>
          </a:p>
          <a:p>
            <a:pPr lvl="2"/>
            <a:r>
              <a:rPr lang="en-US" noProof="0"/>
              <a:t>Terzo livello</a:t>
            </a:r>
          </a:p>
          <a:p>
            <a:pPr lvl="3"/>
            <a:r>
              <a:rPr lang="en-US" noProof="0"/>
              <a:t>Quarto livello</a:t>
            </a:r>
          </a:p>
          <a:p>
            <a:pPr lvl="4"/>
            <a:r>
              <a:rPr lang="en-US" noProof="0"/>
              <a:t>Quinto livello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b" anchorCtr="0" compatLnSpc="1">
            <a:prstTxWarp prst="textNoShape">
              <a:avLst/>
            </a:prstTxWarp>
          </a:bodyPr>
          <a:lstStyle>
            <a:lvl1pPr defTabSz="992188">
              <a:defRPr sz="1300">
                <a:latin typeface="Times New Roman" pitchFamily="-109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185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b" anchorCtr="0" compatLnSpc="1">
            <a:prstTxWarp prst="textNoShape">
              <a:avLst/>
            </a:prstTxWarp>
          </a:bodyPr>
          <a:lstStyle>
            <a:lvl1pPr algn="r" defTabSz="992188">
              <a:defRPr sz="1300">
                <a:latin typeface="Times New Roman" pitchFamily="-109" charset="0"/>
              </a:defRPr>
            </a:lvl1pPr>
          </a:lstStyle>
          <a:p>
            <a:pPr>
              <a:defRPr/>
            </a:pPr>
            <a:fld id="{2212BA97-DFE9-654F-B1B5-FF3A69517F3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01508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7" charset="0"/>
        <a:ea typeface="ＭＳ Ｐゴシック" pitchFamily="-107" charset="-128"/>
        <a:cs typeface="ＭＳ Ｐゴシック" pitchFamily="-10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7" charset="0"/>
        <a:ea typeface="ＭＳ Ｐゴシック" pitchFamily="-107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7" charset="0"/>
        <a:ea typeface="ＭＳ Ｐゴシック" pitchFamily="-107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7" charset="0"/>
        <a:ea typeface="ＭＳ Ｐゴシック" pitchFamily="-107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7" charset="0"/>
        <a:ea typeface="ＭＳ Ｐゴシック" pitchFamily="-107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42E67C-2042-3545-8D77-F4DE1C3442B1}" type="slidenum">
              <a:rPr lang="it-IT">
                <a:latin typeface="Times New Roman" charset="0"/>
              </a:rPr>
              <a:pPr/>
              <a:t>1</a:t>
            </a:fld>
            <a:endParaRPr lang="it-IT">
              <a:latin typeface="Times New Roman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DE86D4-1704-DA4C-80C3-001B621EF24E}" type="slidenum">
              <a:rPr lang="it-IT">
                <a:latin typeface="Times New Roman" charset="0"/>
              </a:rPr>
              <a:pPr/>
              <a:t>21</a:t>
            </a:fld>
            <a:endParaRPr lang="it-IT">
              <a:latin typeface="Times New Roman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5071FB-817D-9142-8D87-107B17283F5A}" type="slidenum">
              <a:rPr lang="it-IT">
                <a:latin typeface="Times New Roman" charset="0"/>
              </a:rPr>
              <a:pPr/>
              <a:t>23</a:t>
            </a:fld>
            <a:endParaRPr lang="it-IT">
              <a:latin typeface="Times New Roman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>
                <a:latin typeface="Times New Roman" charset="0"/>
                <a:ea typeface="ＭＳ Ｐゴシック" charset="-128"/>
                <a:cs typeface="ＭＳ Ｐゴシック" charset="-128"/>
              </a:rPr>
              <a:t>s^{\mathrm{up}} = \min_{\sum_{n=0}^{n_{\mathrm{obs}}}P(n;s)&lt;\alpha}(s) </a:t>
            </a:r>
          </a:p>
        </p:txBody>
      </p:sp>
    </p:spTree>
    <p:extLst>
      <p:ext uri="{BB962C8B-B14F-4D97-AF65-F5344CB8AC3E}">
        <p14:creationId xmlns:p14="http://schemas.microsoft.com/office/powerpoint/2010/main" val="70823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6DA491-B15E-2B47-A323-EB714ADD3490}" type="slidenum">
              <a:rPr lang="it-IT">
                <a:latin typeface="Times New Roman" charset="0"/>
              </a:rPr>
              <a:pPr/>
              <a:t>24</a:t>
            </a:fld>
            <a:endParaRPr lang="it-IT">
              <a:latin typeface="Times New Roman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it-IT">
                <a:latin typeface="Times New Roman" charset="0"/>
                <a:ea typeface="ＭＳ Ｐゴシック" charset="-128"/>
                <a:cs typeface="ＭＳ Ｐゴシック" charset="-128"/>
              </a:rPr>
              <a:t>s^{\mathrm{up}} = \sup_{p\ge\alpha}(s) = \sup_{\sum_{n=0}^{n_{\mathrm{obs}}}P(n; s)\ge\alpha}(s)</a:t>
            </a:r>
          </a:p>
          <a:p>
            <a:pPr eaLnBrk="1" hangingPunct="1"/>
            <a:endParaRPr lang="en-US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7459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12BA97-DFE9-654F-B1B5-FF3A69517F3A}" type="slidenum">
              <a:rPr lang="it-IT" smtClean="0"/>
              <a:pPr>
                <a:defRPr/>
              </a:pPr>
              <a:t>72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909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565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it-IT"/>
              <a:t>Fare clic per modificare lo stile del sottotitolo dello schema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3B7CD7D5-42A4-B64A-A03C-32E61E4B07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77201" y="94042"/>
            <a:ext cx="957620" cy="957620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D98132EC-A06C-BA4B-80FA-0E7A7934EC0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1909" y="94042"/>
            <a:ext cx="945221" cy="482064"/>
          </a:xfrm>
          <a:prstGeom prst="rect">
            <a:avLst/>
          </a:prstGeom>
        </p:spPr>
      </p:pic>
      <p:sp>
        <p:nvSpPr>
          <p:cNvPr id="14" name="Line 9">
            <a:extLst>
              <a:ext uri="{FF2B5EF4-FFF2-40B4-BE49-F238E27FC236}">
                <a16:creationId xmlns:a16="http://schemas.microsoft.com/office/drawing/2014/main" id="{94BC84F3-A1C9-5A42-8DA2-3AD9E3C638C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95536" y="6379193"/>
            <a:ext cx="8353425" cy="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8360169-13D0-2546-B66A-F986652BA62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5482"/>
            <a:ext cx="1725613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dirty="0"/>
              <a:t>Luca Lista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3F950F0-A13E-1A48-A406-B67F9344C55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84438" y="6395482"/>
            <a:ext cx="3959225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228E30B-2BDE-CF4F-8A5F-201E6DAD128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5482"/>
            <a:ext cx="1905000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47A7711E-49DA-2146-8FD3-15CCAB4B219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125538"/>
            <a:ext cx="3810000" cy="4970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3810000" cy="4970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6672BC4F-C735-7644-978A-A5CF25F80E1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85800" y="6395482"/>
            <a:ext cx="1725613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dirty="0"/>
              <a:t>Luca Lista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E22A7F39-46F9-4E46-B35B-176F37CA259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84438" y="6395482"/>
            <a:ext cx="3959225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8E6DA15A-3ABB-0B4D-9563-46205D6F499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5482"/>
            <a:ext cx="1905000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47A7711E-49DA-2146-8FD3-15CCAB4B219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28DCAB10-7EAE-6F48-A21A-28A35A74FCD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5482"/>
            <a:ext cx="1725613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dirty="0"/>
              <a:t>Luca Lista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8449FB48-A119-BD48-B6BA-1A2D30187F1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84438" y="6395482"/>
            <a:ext cx="3959225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450585D0-0EC0-8B4B-A7B8-D3AB8712072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5482"/>
            <a:ext cx="1905000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47A7711E-49DA-2146-8FD3-15CCAB4B219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EDF7C42-1D16-2C4C-B7BB-CA9254B4E35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5482"/>
            <a:ext cx="1725613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dirty="0"/>
              <a:t>Luca Lista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B70A33-EEC9-6D49-B28D-39C07ED2599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84438" y="6395482"/>
            <a:ext cx="3959225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BECDF9-FF94-2049-95C2-9FAF65CB49F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5482"/>
            <a:ext cx="1905000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47A7711E-49DA-2146-8FD3-15CCAB4B219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tif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tif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241300"/>
            <a:ext cx="7343775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46662" dir="2115817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lo stile del titolo dello schema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125538"/>
            <a:ext cx="7772400" cy="497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gli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6EC795CF-6E40-2C4C-B718-9C770D22851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5482"/>
            <a:ext cx="1725613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dirty="0"/>
              <a:t>Luca Lista</a:t>
            </a: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37705F84-C334-8443-94BC-D94FF9401D3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84438" y="6395482"/>
            <a:ext cx="3959225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B7F9CBC2-DAD4-FC42-AA20-BFDE5455B51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5482"/>
            <a:ext cx="1905000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47A7711E-49DA-2146-8FD3-15CCAB4B219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12" name="Line 9">
            <a:extLst>
              <a:ext uri="{FF2B5EF4-FFF2-40B4-BE49-F238E27FC236}">
                <a16:creationId xmlns:a16="http://schemas.microsoft.com/office/drawing/2014/main" id="{D2A2B14A-2E6C-294E-9293-FA0678DB6AF1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95536" y="6379193"/>
            <a:ext cx="8353425" cy="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GB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782605F7-C216-7643-80D5-38D146E35AE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472765" y="93185"/>
            <a:ext cx="551895" cy="551895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F48DE8D6-49A2-194E-91D9-CD437C363D21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481100" y="716586"/>
            <a:ext cx="544749" cy="27782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81" r:id="rId2"/>
    <p:sldLayoutId id="2147483783" r:id="rId3"/>
    <p:sldLayoutId id="2147483785" r:id="rId4"/>
    <p:sldLayoutId id="2147483786" r:id="rId5"/>
  </p:sldLayoutIdLst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pitchFamily="-107" charset="0"/>
          <a:ea typeface="ＭＳ Ｐゴシック" pitchFamily="-107" charset="-128"/>
          <a:cs typeface="ＭＳ Ｐゴシック" pitchFamily="-107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pitchFamily="-107" charset="0"/>
          <a:ea typeface="ＭＳ Ｐゴシック" pitchFamily="-107" charset="-128"/>
          <a:cs typeface="ＭＳ Ｐゴシック" pitchFamily="-107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pitchFamily="-107" charset="0"/>
          <a:ea typeface="ＭＳ Ｐゴシック" pitchFamily="-107" charset="-128"/>
          <a:cs typeface="ＭＳ Ｐゴシック" pitchFamily="-107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pitchFamily="-107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pitchFamily="-107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pitchFamily="-107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pitchFamily="-107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7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7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7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amstat.tandfonline.com/doi/abs/10.1080/00031305.2016.1154108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13.tiff"/><Relationship Id="rId4" Type="http://schemas.openxmlformats.org/officeDocument/2006/relationships/image" Target="../media/image12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1.png"/><Relationship Id="rId4" Type="http://schemas.openxmlformats.org/officeDocument/2006/relationships/image" Target="../media/image59.tif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tiff"/><Relationship Id="rId4" Type="http://schemas.openxmlformats.org/officeDocument/2006/relationships/image" Target="../media/image61.tif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tif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tif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6.png"/><Relationship Id="rId4" Type="http://schemas.openxmlformats.org/officeDocument/2006/relationships/image" Target="../media/image78.emf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tiff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emf"/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emf"/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gi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9.png"/><Relationship Id="rId2" Type="http://schemas.openxmlformats.org/officeDocument/2006/relationships/image" Target="../media/image10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61.png"/><Relationship Id="rId4" Type="http://schemas.openxmlformats.org/officeDocument/2006/relationships/image" Target="../media/image26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3.png"/><Relationship Id="rId2" Type="http://schemas.openxmlformats.org/officeDocument/2006/relationships/image" Target="../media/image10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3.tiff"/><Relationship Id="rId4" Type="http://schemas.openxmlformats.org/officeDocument/2006/relationships/image" Target="../media/image102.tiff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2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tiff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tiff"/><Relationship Id="rId2" Type="http://schemas.openxmlformats.org/officeDocument/2006/relationships/image" Target="../media/image116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8.tiff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tiff"/><Relationship Id="rId3" Type="http://schemas.openxmlformats.org/officeDocument/2006/relationships/image" Target="../media/image280.png"/><Relationship Id="rId7" Type="http://schemas.openxmlformats.org/officeDocument/2006/relationships/image" Target="../media/image2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50.png"/><Relationship Id="rId5" Type="http://schemas.openxmlformats.org/officeDocument/2006/relationships/image" Target="../media/image120.png"/><Relationship Id="rId10" Type="http://schemas.openxmlformats.org/officeDocument/2006/relationships/image" Target="../media/image123.tiff"/><Relationship Id="rId4" Type="http://schemas.openxmlformats.org/officeDocument/2006/relationships/image" Target="../media/image119.wmf"/><Relationship Id="rId9" Type="http://schemas.openxmlformats.org/officeDocument/2006/relationships/image" Target="../media/image122.tiff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emf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8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emf"/><Relationship Id="rId2" Type="http://schemas.openxmlformats.org/officeDocument/2006/relationships/image" Target="../media/image125.emf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emf"/><Relationship Id="rId2" Type="http://schemas.openxmlformats.org/officeDocument/2006/relationships/image" Target="../media/image127.emf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765175"/>
            <a:ext cx="7770812" cy="2808288"/>
          </a:xfrm>
        </p:spPr>
        <p:txBody>
          <a:bodyPr/>
          <a:lstStyle/>
          <a:p>
            <a:pPr>
              <a:defRPr/>
            </a:pPr>
            <a:r>
              <a:rPr lang="en-US" dirty="0"/>
              <a:t>Statistical Methods</a:t>
            </a:r>
            <a:br>
              <a:rPr lang="en-US" dirty="0"/>
            </a:br>
            <a:r>
              <a:rPr lang="en-US" dirty="0"/>
              <a:t>for Data Analysis</a:t>
            </a:r>
            <a:br>
              <a:rPr lang="en-US" dirty="0"/>
            </a:br>
            <a:br>
              <a:rPr lang="en-US" dirty="0"/>
            </a:br>
            <a:r>
              <a:rPr lang="en-US" i="1" dirty="0"/>
              <a:t>upper limits</a:t>
            </a:r>
            <a:endParaRPr lang="en-US" i="1" dirty="0"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58888" y="4149725"/>
            <a:ext cx="6481762" cy="1727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sz="2800">
                <a:ea typeface="ＭＳ Ｐゴシック" charset="-128"/>
                <a:cs typeface="ＭＳ Ｐゴシック" charset="-128"/>
              </a:rPr>
              <a:t>Luca Lista</a:t>
            </a:r>
          </a:p>
          <a:p>
            <a:pPr>
              <a:lnSpc>
                <a:spcPct val="90000"/>
              </a:lnSpc>
            </a:pPr>
            <a:endParaRPr lang="it-IT" sz="160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r>
              <a:rPr lang="it-IT" sz="2800" i="1">
                <a:solidFill>
                  <a:srgbClr val="5F5F5F"/>
                </a:solidFill>
                <a:ea typeface="ＭＳ Ｐゴシック" charset="-128"/>
                <a:cs typeface="ＭＳ Ｐゴシック" charset="-128"/>
              </a:rPr>
              <a:t>INFN Napoli</a:t>
            </a:r>
          </a:p>
        </p:txBody>
      </p:sp>
    </p:spTree>
  </p:cSld>
  <p:clrMapOvr>
    <a:masterClrMapping/>
  </p:clrMapOvr>
  <p:transition advTm="704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Contents</a:t>
            </a:r>
          </a:p>
        </p:txBody>
      </p:sp>
      <p:sp>
        <p:nvSpPr>
          <p:cNvPr id="1741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Upper limits</a:t>
            </a:r>
          </a:p>
          <a:p>
            <a:r>
              <a:rPr lang="en-US">
                <a:ea typeface="ＭＳ Ｐゴシック" charset="-128"/>
                <a:cs typeface="ＭＳ Ｐゴシック" charset="-128"/>
              </a:rPr>
              <a:t>Treatment of background</a:t>
            </a:r>
          </a:p>
          <a:p>
            <a:r>
              <a:rPr lang="en-US">
                <a:ea typeface="ＭＳ Ｐゴシック" charset="-128"/>
                <a:cs typeface="ＭＳ Ｐゴシック" charset="-128"/>
              </a:rPr>
              <a:t>Bayesian limits</a:t>
            </a:r>
          </a:p>
          <a:p>
            <a:r>
              <a:rPr lang="en-US">
                <a:ea typeface="ＭＳ Ｐゴシック" charset="-128"/>
                <a:cs typeface="ＭＳ Ｐゴシック" charset="-128"/>
              </a:rPr>
              <a:t>Modified frequentist approach </a:t>
            </a:r>
            <a:br>
              <a:rPr lang="en-US">
                <a:ea typeface="ＭＳ Ｐゴシック" charset="-128"/>
                <a:cs typeface="ＭＳ Ｐゴシック" charset="-128"/>
              </a:rPr>
            </a:br>
            <a:r>
              <a:rPr lang="en-US">
                <a:ea typeface="ＭＳ Ｐゴシック" charset="-128"/>
                <a:cs typeface="ＭＳ Ｐゴシック" charset="-128"/>
              </a:rPr>
              <a:t>(CL</a:t>
            </a:r>
            <a:r>
              <a:rPr lang="en-US" baseline="-25000">
                <a:ea typeface="ＭＳ Ｐゴシック" charset="-128"/>
                <a:cs typeface="ＭＳ Ｐゴシック" charset="-128"/>
              </a:rPr>
              <a:t>s</a:t>
            </a:r>
            <a:r>
              <a:rPr lang="en-US">
                <a:ea typeface="ＭＳ Ｐゴシック" charset="-128"/>
                <a:cs typeface="ＭＳ Ｐゴシック" charset="-128"/>
              </a:rPr>
              <a:t> method)</a:t>
            </a:r>
          </a:p>
          <a:p>
            <a:r>
              <a:rPr lang="en-US">
                <a:ea typeface="ＭＳ Ｐゴシック" charset="-128"/>
                <a:cs typeface="ＭＳ Ｐゴシック" charset="-128"/>
              </a:rPr>
              <a:t>Profile likelihood</a:t>
            </a:r>
          </a:p>
          <a:p>
            <a:r>
              <a:rPr lang="en-US">
                <a:ea typeface="ＭＳ Ｐゴシック" charset="-128"/>
                <a:cs typeface="ＭＳ Ｐゴシック" charset="-128"/>
              </a:rPr>
              <a:t>Nuisance parameters and </a:t>
            </a:r>
            <a:br>
              <a:rPr lang="en-US">
                <a:ea typeface="ＭＳ Ｐゴシック" charset="-128"/>
                <a:cs typeface="ＭＳ Ｐゴシック" charset="-128"/>
              </a:rPr>
            </a:br>
            <a:r>
              <a:rPr lang="en-US">
                <a:ea typeface="ＭＳ Ｐゴシック" charset="-128"/>
                <a:cs typeface="ＭＳ Ｐゴシック" charset="-128"/>
              </a:rPr>
              <a:t>Cousins-Highland approach</a:t>
            </a:r>
          </a:p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17410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err="1">
                <a:ea typeface="ＭＳ Ｐゴシック" pitchFamily="-109" charset="-128"/>
                <a:cs typeface="ＭＳ Ｐゴシック" pitchFamily="-109" charset="-128"/>
              </a:rPr>
              <a:t>Frequentist</a:t>
            </a:r>
            <a:r>
              <a:rPr lang="en-US" sz="3600" dirty="0">
                <a:ea typeface="ＭＳ Ｐゴシック" pitchFamily="-109" charset="-128"/>
                <a:cs typeface="ＭＳ Ｐゴシック" pitchFamily="-109" charset="-128"/>
              </a:rPr>
              <a:t> </a:t>
            </a:r>
            <a:r>
              <a:rPr lang="en-US" sz="3600" i="1" dirty="0" err="1">
                <a:ea typeface="ＭＳ Ｐゴシック" pitchFamily="-109" charset="-128"/>
                <a:cs typeface="ＭＳ Ｐゴシック" pitchFamily="-109" charset="-128"/>
              </a:rPr>
              <a:t>vs</a:t>
            </a:r>
            <a:r>
              <a:rPr lang="en-US" sz="3600" dirty="0">
                <a:ea typeface="ＭＳ Ｐゴシック" pitchFamily="-109" charset="-128"/>
                <a:cs typeface="ＭＳ Ｐゴシック" pitchFamily="-109" charset="-128"/>
              </a:rPr>
              <a:t> Bayesian intervals</a:t>
            </a:r>
          </a:p>
        </p:txBody>
      </p:sp>
      <p:sp>
        <p:nvSpPr>
          <p:cNvPr id="4915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>
                <a:ea typeface="ＭＳ Ｐゴシック" charset="-128"/>
                <a:cs typeface="ＭＳ Ｐゴシック" charset="-128"/>
              </a:rPr>
              <a:t>Interpretation of parameter errors:</a:t>
            </a:r>
            <a:endParaRPr lang="en-US" sz="1800" dirty="0">
              <a:solidFill>
                <a:schemeClr val="accent2"/>
              </a:solidFill>
              <a:sym typeface="Symbol" charset="2"/>
            </a:endParaRPr>
          </a:p>
          <a:p>
            <a:pPr lvl="1">
              <a:lnSpc>
                <a:spcPct val="80000"/>
              </a:lnSpc>
            </a:pPr>
            <a:r>
              <a:rPr lang="en-US" sz="2400" dirty="0">
                <a:solidFill>
                  <a:schemeClr val="accent2"/>
                </a:solidFill>
                <a:sym typeface="Symbol" charset="2"/>
              </a:rPr>
              <a:t> = </a:t>
            </a:r>
            <a:r>
              <a:rPr lang="en-US" sz="2400" baseline="30000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est</a:t>
            </a:r>
            <a:r>
              <a:rPr lang="en-US" sz="2400" dirty="0">
                <a:solidFill>
                  <a:schemeClr val="accent2"/>
                </a:solidFill>
                <a:sym typeface="Symbol" charset="2"/>
              </a:rPr>
              <a:t>                 	 ∈[ </a:t>
            </a:r>
            <a:r>
              <a:rPr lang="en-US" sz="2400" baseline="30000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est</a:t>
            </a:r>
            <a:r>
              <a:rPr lang="en-US" sz="2400" dirty="0">
                <a:solidFill>
                  <a:schemeClr val="accent2"/>
                </a:solidFill>
                <a:sym typeface="Symbol" charset="2"/>
              </a:rPr>
              <a:t>− , </a:t>
            </a:r>
            <a:r>
              <a:rPr lang="en-US" sz="2400" baseline="30000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est</a:t>
            </a:r>
            <a:r>
              <a:rPr lang="en-US" sz="2400" dirty="0">
                <a:solidFill>
                  <a:schemeClr val="accent2"/>
                </a:solidFill>
                <a:sym typeface="Symbol" charset="2"/>
              </a:rPr>
              <a:t>+ ]      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solidFill>
                  <a:schemeClr val="accent2"/>
                </a:solidFill>
                <a:sym typeface="Symbol" charset="2"/>
              </a:rPr>
              <a:t> = </a:t>
            </a:r>
            <a:r>
              <a:rPr lang="en-US" sz="2400" baseline="30000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est</a:t>
            </a:r>
            <a:r>
              <a:rPr lang="en-US" sz="2400" dirty="0">
                <a:solidFill>
                  <a:schemeClr val="accent2"/>
                </a:solidFill>
                <a:sym typeface="Symbol" charset="2"/>
              </a:rPr>
              <a:t></a:t>
            </a:r>
            <a:r>
              <a:rPr lang="en-US" sz="2400" baseline="30000" dirty="0">
                <a:solidFill>
                  <a:schemeClr val="accent2"/>
                </a:solidFill>
                <a:sym typeface="Symbol" charset="2"/>
              </a:rPr>
              <a:t>+</a:t>
            </a:r>
            <a:r>
              <a:rPr lang="en-US" sz="2400" baseline="30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2</a:t>
            </a:r>
            <a:r>
              <a:rPr lang="en-US" sz="2400" baseline="-25000" dirty="0">
                <a:solidFill>
                  <a:schemeClr val="accent2"/>
                </a:solidFill>
                <a:sym typeface="Symbol" charset="2"/>
              </a:rPr>
              <a:t>−</a:t>
            </a:r>
            <a:r>
              <a:rPr lang="en-US" sz="2400" baseline="-25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1</a:t>
            </a:r>
            <a:r>
              <a:rPr lang="en-US" sz="2400" dirty="0">
                <a:solidFill>
                  <a:schemeClr val="accent2"/>
                </a:solidFill>
                <a:sym typeface="Symbol" charset="2"/>
              </a:rPr>
              <a:t>               	 ∈[ </a:t>
            </a:r>
            <a:r>
              <a:rPr lang="en-US" sz="2400" baseline="30000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est</a:t>
            </a:r>
            <a:r>
              <a:rPr lang="en-US" sz="2400" dirty="0">
                <a:solidFill>
                  <a:schemeClr val="accent2"/>
                </a:solidFill>
                <a:sym typeface="Symbol" charset="2"/>
              </a:rPr>
              <a:t>− </a:t>
            </a:r>
            <a:r>
              <a:rPr lang="en-US" sz="2400" baseline="-25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1</a:t>
            </a:r>
            <a:r>
              <a:rPr lang="en-US" sz="2400" dirty="0">
                <a:solidFill>
                  <a:schemeClr val="accent2"/>
                </a:solidFill>
                <a:sym typeface="Symbol" charset="2"/>
              </a:rPr>
              <a:t>, </a:t>
            </a:r>
            <a:r>
              <a:rPr lang="en-US" sz="2400" baseline="30000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est</a:t>
            </a:r>
            <a:r>
              <a:rPr lang="en-US" sz="2400" dirty="0">
                <a:solidFill>
                  <a:schemeClr val="accent2"/>
                </a:solidFill>
                <a:sym typeface="Symbol" charset="2"/>
              </a:rPr>
              <a:t>+ </a:t>
            </a:r>
            <a:r>
              <a:rPr lang="en-US" sz="2400" baseline="-25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2</a:t>
            </a:r>
            <a:r>
              <a:rPr lang="en-US" sz="2400" dirty="0">
                <a:solidFill>
                  <a:schemeClr val="accent2"/>
                </a:solidFill>
                <a:sym typeface="Symbol" charset="2"/>
              </a:rPr>
              <a:t>]         </a:t>
            </a:r>
            <a:endParaRPr lang="en-US" dirty="0">
              <a:solidFill>
                <a:schemeClr val="accent2"/>
              </a:solidFill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80000"/>
              </a:lnSpc>
            </a:pPr>
            <a:endParaRPr lang="en-US" sz="2000" dirty="0">
              <a:solidFill>
                <a:schemeClr val="accent2"/>
              </a:solidFill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80000"/>
              </a:lnSpc>
            </a:pPr>
            <a:r>
              <a:rPr lang="en-US" sz="2000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Frequentist approach</a:t>
            </a:r>
            <a:r>
              <a:rPr lang="en-US" sz="2000" dirty="0">
                <a:ea typeface="ＭＳ Ｐゴシック" charset="-128"/>
                <a:cs typeface="ＭＳ Ｐゴシック" charset="-128"/>
              </a:rPr>
              <a:t>:</a:t>
            </a:r>
          </a:p>
          <a:p>
            <a:pPr lvl="1">
              <a:lnSpc>
                <a:spcPct val="80000"/>
              </a:lnSpc>
            </a:pPr>
            <a:r>
              <a:rPr lang="en-US" sz="1800" dirty="0">
                <a:solidFill>
                  <a:schemeClr val="accent2"/>
                </a:solidFill>
              </a:rPr>
              <a:t>Knowing</a:t>
            </a:r>
            <a:r>
              <a:rPr lang="en-US" sz="1800" dirty="0"/>
              <a:t> a parameter within some </a:t>
            </a:r>
            <a:r>
              <a:rPr lang="en-US" sz="1800" dirty="0">
                <a:solidFill>
                  <a:schemeClr val="accent2"/>
                </a:solidFill>
              </a:rPr>
              <a:t>error</a:t>
            </a:r>
            <a:r>
              <a:rPr lang="en-US" sz="1800" dirty="0"/>
              <a:t> means that a large fraction (68% or 95%, usually) of the experiments contain the (fixed but unknown) true value within the quoted confidence interval:</a:t>
            </a:r>
            <a:br>
              <a:rPr lang="en-US" sz="1800" dirty="0"/>
            </a:br>
            <a:r>
              <a:rPr lang="en-US" sz="1800" dirty="0"/>
              <a:t> </a:t>
            </a:r>
            <a:r>
              <a:rPr lang="en-US" sz="1800" dirty="0">
                <a:solidFill>
                  <a:schemeClr val="accent2"/>
                </a:solidFill>
              </a:rPr>
              <a:t>[</a:t>
            </a:r>
            <a:r>
              <a:rPr lang="en-US" sz="1800" dirty="0" err="1">
                <a:solidFill>
                  <a:schemeClr val="accent2"/>
                </a:solidFill>
                <a:sym typeface="Symbol" charset="2"/>
              </a:rPr>
              <a:t></a:t>
            </a:r>
            <a:r>
              <a:rPr lang="en-US" sz="1800" baseline="30000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est</a:t>
            </a:r>
            <a:r>
              <a:rPr lang="en-US" sz="1800" dirty="0" err="1">
                <a:solidFill>
                  <a:schemeClr val="accent2"/>
                </a:solidFill>
                <a:sym typeface="Symbol" charset="2"/>
              </a:rPr>
              <a:t></a:t>
            </a:r>
            <a:r>
              <a:rPr lang="en-US" sz="1800" dirty="0">
                <a:solidFill>
                  <a:schemeClr val="accent2"/>
                </a:solidFill>
                <a:latin typeface="Symbol" charset="2"/>
                <a:sym typeface="Symbol" charset="2"/>
              </a:rPr>
              <a:t>-</a:t>
            </a:r>
            <a:r>
              <a:rPr lang="en-US" sz="1800" dirty="0">
                <a:solidFill>
                  <a:schemeClr val="accent2"/>
                </a:solidFill>
                <a:sym typeface="Symbol" charset="2"/>
              </a:rPr>
              <a:t> </a:t>
            </a:r>
            <a:r>
              <a:rPr lang="en-US" sz="1800" baseline="-25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1</a:t>
            </a:r>
            <a:r>
              <a:rPr lang="en-US" sz="1800" dirty="0">
                <a:solidFill>
                  <a:schemeClr val="accent2"/>
                </a:solidFill>
                <a:sym typeface="Symbol" charset="2"/>
              </a:rPr>
              <a:t>, </a:t>
            </a:r>
            <a:r>
              <a:rPr lang="en-US" sz="1800" dirty="0" err="1">
                <a:solidFill>
                  <a:schemeClr val="accent2"/>
                </a:solidFill>
                <a:sym typeface="Symbol" charset="2"/>
              </a:rPr>
              <a:t></a:t>
            </a:r>
            <a:r>
              <a:rPr lang="en-US" sz="1800" baseline="30000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est</a:t>
            </a:r>
            <a:r>
              <a:rPr lang="en-US" sz="1800" dirty="0" err="1">
                <a:solidFill>
                  <a:schemeClr val="accent2"/>
                </a:solidFill>
                <a:sym typeface="Symbol" charset="2"/>
              </a:rPr>
              <a:t></a:t>
            </a:r>
            <a:r>
              <a:rPr lang="en-US" sz="1800" dirty="0">
                <a:solidFill>
                  <a:schemeClr val="accent2"/>
                </a:solidFill>
                <a:latin typeface="Symbol" charset="2"/>
                <a:sym typeface="Symbol" charset="2"/>
              </a:rPr>
              <a:t>+</a:t>
            </a:r>
            <a:r>
              <a:rPr lang="en-US" sz="1800" dirty="0">
                <a:solidFill>
                  <a:schemeClr val="accent2"/>
                </a:solidFill>
                <a:sym typeface="Symbol" charset="2"/>
              </a:rPr>
              <a:t> </a:t>
            </a:r>
            <a:r>
              <a:rPr lang="en-US" sz="1800" baseline="-25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2</a:t>
            </a:r>
            <a:r>
              <a:rPr lang="en-US" sz="1800" dirty="0">
                <a:solidFill>
                  <a:schemeClr val="accent2"/>
                </a:solidFill>
                <a:sym typeface="Symbol" charset="2"/>
              </a:rPr>
              <a:t>]</a:t>
            </a:r>
            <a:endParaRPr lang="en-US" sz="2000" dirty="0">
              <a:solidFill>
                <a:schemeClr val="accent2"/>
              </a:solidFill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80000"/>
              </a:lnSpc>
            </a:pPr>
            <a:r>
              <a:rPr lang="en-US" sz="2000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Bayesian approach</a:t>
            </a:r>
            <a:r>
              <a:rPr lang="en-US" sz="2000" dirty="0">
                <a:ea typeface="ＭＳ Ｐゴシック" charset="-128"/>
                <a:cs typeface="ＭＳ Ｐゴシック" charset="-128"/>
              </a:rPr>
              <a:t>: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The </a:t>
            </a:r>
            <a:r>
              <a:rPr lang="en-US" sz="1800" dirty="0">
                <a:solidFill>
                  <a:schemeClr val="accent2"/>
                </a:solidFill>
              </a:rPr>
              <a:t>posterior PDF</a:t>
            </a:r>
            <a:r>
              <a:rPr lang="en-US" sz="1800" dirty="0"/>
              <a:t> for </a:t>
            </a:r>
            <a:r>
              <a:rPr lang="en-US" sz="1800" dirty="0">
                <a:solidFill>
                  <a:schemeClr val="accent2"/>
                </a:solidFill>
                <a:sym typeface="Symbol" charset="2"/>
              </a:rPr>
              <a:t> </a:t>
            </a:r>
            <a:r>
              <a:rPr lang="en-US" sz="1800" dirty="0"/>
              <a:t>is maximum at </a:t>
            </a:r>
            <a:r>
              <a:rPr lang="en-US" sz="1800" dirty="0">
                <a:solidFill>
                  <a:schemeClr val="accent2"/>
                </a:solidFill>
                <a:sym typeface="Symbol" charset="2"/>
              </a:rPr>
              <a:t></a:t>
            </a:r>
            <a:r>
              <a:rPr lang="en-US" sz="1800" baseline="30000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est</a:t>
            </a:r>
            <a:r>
              <a:rPr lang="en-US" sz="1800" dirty="0"/>
              <a:t> and its integral is 68% within the range </a:t>
            </a:r>
            <a:r>
              <a:rPr lang="en-US" sz="1800" dirty="0">
                <a:solidFill>
                  <a:schemeClr val="accent2"/>
                </a:solidFill>
                <a:latin typeface="Times New Roman" charset="0"/>
              </a:rPr>
              <a:t>[</a:t>
            </a:r>
            <a:r>
              <a:rPr lang="en-US" sz="1800" dirty="0">
                <a:solidFill>
                  <a:schemeClr val="accent2"/>
                </a:solidFill>
                <a:sym typeface="Symbol" charset="2"/>
              </a:rPr>
              <a:t></a:t>
            </a:r>
            <a:r>
              <a:rPr lang="en-US" sz="1800" baseline="30000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est</a:t>
            </a:r>
            <a:r>
              <a:rPr lang="en-US" sz="1800" baseline="30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 </a:t>
            </a:r>
            <a:r>
              <a:rPr lang="en-US" sz="1800" dirty="0">
                <a:solidFill>
                  <a:schemeClr val="accent2"/>
                </a:solidFill>
                <a:latin typeface="Symbol" charset="2"/>
                <a:sym typeface="Symbol" charset="2"/>
              </a:rPr>
              <a:t>-</a:t>
            </a:r>
            <a:r>
              <a:rPr lang="en-US" sz="1800" baseline="30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 </a:t>
            </a:r>
            <a:r>
              <a:rPr lang="en-US" sz="1800" dirty="0">
                <a:solidFill>
                  <a:schemeClr val="accent2"/>
                </a:solidFill>
                <a:sym typeface="Symbol" charset="2"/>
              </a:rPr>
              <a:t></a:t>
            </a:r>
            <a:r>
              <a:rPr lang="en-US" sz="1800" baseline="-25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1</a:t>
            </a:r>
            <a:r>
              <a:rPr lang="en-US" sz="1800" dirty="0">
                <a:solidFill>
                  <a:schemeClr val="accent2"/>
                </a:solidFill>
                <a:sym typeface="Symbol" charset="2"/>
              </a:rPr>
              <a:t>, </a:t>
            </a:r>
            <a:r>
              <a:rPr lang="en-US" sz="1800" baseline="30000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est</a:t>
            </a:r>
            <a:r>
              <a:rPr lang="en-US" sz="1800" dirty="0">
                <a:solidFill>
                  <a:schemeClr val="accent2"/>
                </a:solidFill>
                <a:latin typeface="Symbol" charset="2"/>
                <a:sym typeface="Symbol" charset="2"/>
              </a:rPr>
              <a:t>+</a:t>
            </a:r>
            <a:r>
              <a:rPr lang="en-US" sz="1800" baseline="30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 </a:t>
            </a:r>
            <a:r>
              <a:rPr lang="en-US" sz="1800" dirty="0">
                <a:solidFill>
                  <a:schemeClr val="accent2"/>
                </a:solidFill>
                <a:sym typeface="Symbol" charset="2"/>
              </a:rPr>
              <a:t></a:t>
            </a:r>
            <a:r>
              <a:rPr lang="en-US" sz="1800" baseline="-25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2</a:t>
            </a:r>
            <a:r>
              <a:rPr lang="en-US" sz="1800" dirty="0">
                <a:solidFill>
                  <a:schemeClr val="accent2"/>
                </a:solidFill>
                <a:latin typeface="Times New Roman" charset="0"/>
              </a:rPr>
              <a:t>]</a:t>
            </a:r>
          </a:p>
          <a:p>
            <a:pPr lvl="1">
              <a:lnSpc>
                <a:spcPct val="80000"/>
              </a:lnSpc>
            </a:pPr>
            <a:endParaRPr lang="en-US" sz="1000" dirty="0">
              <a:solidFill>
                <a:schemeClr val="accent2"/>
              </a:solidFill>
              <a:latin typeface="Times New Roman" charset="0"/>
            </a:endParaRPr>
          </a:p>
          <a:p>
            <a:pPr>
              <a:lnSpc>
                <a:spcPct val="80000"/>
              </a:lnSpc>
            </a:pPr>
            <a:r>
              <a:rPr lang="en-US" sz="2000" dirty="0"/>
              <a:t>The choice of the interval, i.e.. </a:t>
            </a:r>
            <a:r>
              <a:rPr lang="en-US" sz="2000" dirty="0">
                <a:solidFill>
                  <a:schemeClr val="accent2"/>
                </a:solidFill>
                <a:sym typeface="Symbol" charset="2"/>
              </a:rPr>
              <a:t></a:t>
            </a:r>
            <a:r>
              <a:rPr lang="en-US" sz="2000" baseline="-25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1 </a:t>
            </a:r>
            <a:r>
              <a:rPr lang="en-US" sz="2000" dirty="0"/>
              <a:t>and </a:t>
            </a:r>
            <a:r>
              <a:rPr lang="en-US" sz="2000" dirty="0">
                <a:solidFill>
                  <a:schemeClr val="accent2"/>
                </a:solidFill>
                <a:sym typeface="Symbol" charset="2"/>
              </a:rPr>
              <a:t></a:t>
            </a:r>
            <a:r>
              <a:rPr lang="en-US" sz="2000" baseline="-25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2 </a:t>
            </a:r>
            <a:r>
              <a:rPr lang="en-US" sz="2000" dirty="0"/>
              <a:t>can be done in different ways, </a:t>
            </a:r>
            <a:r>
              <a:rPr lang="en-US" sz="2000" dirty="0" err="1"/>
              <a:t>e.g</a:t>
            </a:r>
            <a:r>
              <a:rPr lang="en-US" sz="2000" dirty="0"/>
              <a:t>: same area in the two tails, shortest interval, symmetric error, …</a:t>
            </a:r>
            <a:endParaRPr lang="en-US" sz="1050" dirty="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80000"/>
              </a:lnSpc>
            </a:pPr>
            <a:r>
              <a:rPr lang="en-US" sz="2000" dirty="0">
                <a:ea typeface="ＭＳ Ｐゴシック" charset="-128"/>
                <a:cs typeface="ＭＳ Ｐゴシック" charset="-128"/>
              </a:rPr>
              <a:t>Note that both approaches provide the same results for a Gaussian model using a uniform prior, leading to possible confusions in the interpretation</a:t>
            </a:r>
          </a:p>
        </p:txBody>
      </p:sp>
      <p:sp>
        <p:nvSpPr>
          <p:cNvPr id="49154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sp>
        <p:nvSpPr>
          <p:cNvPr id="7" name="AutoShape 10"/>
          <p:cNvSpPr>
            <a:spLocks noChangeArrowheads="1"/>
          </p:cNvSpPr>
          <p:nvPr/>
        </p:nvSpPr>
        <p:spPr bwMode="auto">
          <a:xfrm>
            <a:off x="3421261" y="1556792"/>
            <a:ext cx="574675" cy="530225"/>
          </a:xfrm>
          <a:prstGeom prst="rightArrow">
            <a:avLst>
              <a:gd name="adj1" fmla="val 50000"/>
              <a:gd name="adj2" fmla="val 27096"/>
            </a:avLst>
          </a:prstGeom>
          <a:solidFill>
            <a:srgbClr val="CCFFCC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516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Claiming a discovery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4678288" cy="49704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800" dirty="0">
                <a:sym typeface="Symbol" charset="2"/>
              </a:rPr>
              <a:t>We want to </a:t>
            </a:r>
            <a:r>
              <a:rPr lang="en-US" sz="1800" dirty="0">
                <a:solidFill>
                  <a:schemeClr val="accent2"/>
                </a:solidFill>
                <a:sym typeface="Symbol" charset="2"/>
              </a:rPr>
              <a:t>test our data sample against two hypotheses </a:t>
            </a:r>
            <a:r>
              <a:rPr lang="en-US" sz="1800" dirty="0">
                <a:sym typeface="Symbol" charset="2"/>
              </a:rPr>
              <a:t>about the theoretical underlying model:</a:t>
            </a:r>
          </a:p>
          <a:p>
            <a:pPr lvl="1">
              <a:lnSpc>
                <a:spcPct val="90000"/>
              </a:lnSpc>
            </a:pPr>
            <a:r>
              <a:rPr lang="en-US" sz="1600" i="1" dirty="0">
                <a:solidFill>
                  <a:schemeClr val="accent2"/>
                </a:solidFill>
                <a:latin typeface="+mj-lt"/>
                <a:sym typeface="Symbol" charset="2"/>
              </a:rPr>
              <a:t>H</a:t>
            </a:r>
            <a:r>
              <a:rPr lang="en-US" sz="1600" baseline="-25000" dirty="0">
                <a:solidFill>
                  <a:schemeClr val="accent2"/>
                </a:solidFill>
                <a:latin typeface="+mj-lt"/>
                <a:sym typeface="Symbol" charset="2"/>
              </a:rPr>
              <a:t>0</a:t>
            </a:r>
            <a:r>
              <a:rPr lang="en-US" sz="1600" dirty="0">
                <a:sym typeface="Symbol" charset="2"/>
              </a:rPr>
              <a:t>: the data are described by a model that contains </a:t>
            </a:r>
            <a:r>
              <a:rPr lang="en-US" sz="1600" dirty="0">
                <a:solidFill>
                  <a:srgbClr val="3333CC"/>
                </a:solidFill>
                <a:sym typeface="Symbol" charset="2"/>
              </a:rPr>
              <a:t>background only </a:t>
            </a:r>
          </a:p>
          <a:p>
            <a:pPr lvl="1">
              <a:lnSpc>
                <a:spcPct val="90000"/>
              </a:lnSpc>
            </a:pPr>
            <a:r>
              <a:rPr lang="en-US" sz="1600" i="1" dirty="0">
                <a:solidFill>
                  <a:srgbClr val="3333CC"/>
                </a:solidFill>
                <a:latin typeface="+mj-lt"/>
                <a:sym typeface="Symbol" charset="2"/>
              </a:rPr>
              <a:t>H</a:t>
            </a:r>
            <a:r>
              <a:rPr lang="en-US" sz="1600" baseline="-25000" dirty="0">
                <a:solidFill>
                  <a:srgbClr val="3333CC"/>
                </a:solidFill>
                <a:latin typeface="+mj-lt"/>
                <a:sym typeface="Symbol" charset="2"/>
              </a:rPr>
              <a:t>1</a:t>
            </a:r>
            <a:r>
              <a:rPr lang="en-US" sz="1600" dirty="0">
                <a:sym typeface="Symbol" charset="2"/>
              </a:rPr>
              <a:t>: the data are described by a model that contains </a:t>
            </a:r>
            <a:r>
              <a:rPr lang="en-US" sz="1600" dirty="0">
                <a:solidFill>
                  <a:srgbClr val="3333CC"/>
                </a:solidFill>
                <a:sym typeface="Symbol" charset="2"/>
              </a:rPr>
              <a:t>signal plus background</a:t>
            </a:r>
          </a:p>
          <a:p>
            <a:pPr>
              <a:lnSpc>
                <a:spcPct val="90000"/>
              </a:lnSpc>
            </a:pPr>
            <a:r>
              <a:rPr lang="en-US" sz="1800" dirty="0">
                <a:sym typeface="Symbol" charset="2"/>
              </a:rPr>
              <a:t>Our discrimination is based on a </a:t>
            </a:r>
            <a:r>
              <a:rPr lang="en-US" sz="1800" dirty="0">
                <a:solidFill>
                  <a:srgbClr val="3333CC"/>
                </a:solidFill>
                <a:sym typeface="Symbol" charset="2"/>
              </a:rPr>
              <a:t>test statistic </a:t>
            </a:r>
            <a:r>
              <a:rPr lang="en-US" sz="1800" i="1" dirty="0" err="1">
                <a:solidFill>
                  <a:srgbClr val="3333CC"/>
                </a:solidFill>
                <a:latin typeface="+mj-lt"/>
                <a:sym typeface="Symbol" charset="2"/>
              </a:rPr>
              <a:t>λ</a:t>
            </a:r>
            <a:r>
              <a:rPr lang="en-US" sz="1800" dirty="0">
                <a:solidFill>
                  <a:srgbClr val="3333CC"/>
                </a:solidFill>
                <a:sym typeface="Symbol" charset="2"/>
              </a:rPr>
              <a:t> </a:t>
            </a:r>
            <a:r>
              <a:rPr lang="en-US" sz="1800" dirty="0">
                <a:sym typeface="Symbol" charset="2"/>
              </a:rPr>
              <a:t>whose distribution is known under the two hypotheses</a:t>
            </a:r>
          </a:p>
          <a:p>
            <a:pPr lvl="1">
              <a:lnSpc>
                <a:spcPct val="90000"/>
              </a:lnSpc>
            </a:pPr>
            <a:r>
              <a:rPr lang="en-US" sz="1600" dirty="0">
                <a:sym typeface="Symbol" charset="2"/>
              </a:rPr>
              <a:t>Let’s assume </a:t>
            </a:r>
            <a:r>
              <a:rPr lang="en-US" sz="1600" i="1" dirty="0" err="1">
                <a:solidFill>
                  <a:schemeClr val="accent2"/>
                </a:solidFill>
                <a:latin typeface="+mj-lt"/>
                <a:sym typeface="Symbol" charset="2"/>
              </a:rPr>
              <a:t>λ</a:t>
            </a:r>
            <a:r>
              <a:rPr lang="en-US" sz="1600" dirty="0">
                <a:solidFill>
                  <a:schemeClr val="accent2"/>
                </a:solidFill>
                <a:sym typeface="Symbol" charset="2"/>
              </a:rPr>
              <a:t> </a:t>
            </a:r>
            <a:r>
              <a:rPr lang="en-US" sz="1600" dirty="0">
                <a:sym typeface="Symbol" charset="2"/>
              </a:rPr>
              <a:t>tends to have (conventionally) large values if </a:t>
            </a:r>
            <a:r>
              <a:rPr lang="en-US" sz="1600" i="1" dirty="0">
                <a:solidFill>
                  <a:srgbClr val="3333CC"/>
                </a:solidFill>
                <a:latin typeface="+mj-lt"/>
                <a:sym typeface="Symbol" charset="2"/>
              </a:rPr>
              <a:t>H</a:t>
            </a:r>
            <a:r>
              <a:rPr lang="en-US" sz="1600" baseline="-25000" dirty="0">
                <a:solidFill>
                  <a:srgbClr val="3333CC"/>
                </a:solidFill>
                <a:latin typeface="+mj-lt"/>
                <a:sym typeface="Symbol" charset="2"/>
              </a:rPr>
              <a:t>1</a:t>
            </a:r>
            <a:r>
              <a:rPr lang="en-US" sz="1600" baseline="-25000" dirty="0">
                <a:solidFill>
                  <a:srgbClr val="3333CC"/>
                </a:solidFill>
                <a:sym typeface="Symbol" charset="2"/>
              </a:rPr>
              <a:t> </a:t>
            </a:r>
            <a:r>
              <a:rPr lang="en-US" sz="1600" dirty="0">
                <a:solidFill>
                  <a:srgbClr val="000000"/>
                </a:solidFill>
                <a:sym typeface="Symbol" charset="2"/>
              </a:rPr>
              <a:t>is true and small values if </a:t>
            </a:r>
            <a:r>
              <a:rPr lang="en-US" sz="1600" i="1" dirty="0">
                <a:solidFill>
                  <a:schemeClr val="accent2"/>
                </a:solidFill>
                <a:latin typeface="+mj-lt"/>
                <a:sym typeface="Symbol" charset="2"/>
              </a:rPr>
              <a:t>H</a:t>
            </a:r>
            <a:r>
              <a:rPr lang="en-US" sz="1600" baseline="-25000" dirty="0">
                <a:solidFill>
                  <a:schemeClr val="accent2"/>
                </a:solidFill>
                <a:latin typeface="+mj-lt"/>
                <a:sym typeface="Symbol" charset="2"/>
              </a:rPr>
              <a:t>0</a:t>
            </a:r>
            <a:r>
              <a:rPr lang="en-US" sz="1600" dirty="0">
                <a:solidFill>
                  <a:schemeClr val="accent2"/>
                </a:solidFill>
                <a:latin typeface="+mj-lt"/>
                <a:sym typeface="Symbol" charset="2"/>
              </a:rPr>
              <a:t> </a:t>
            </a:r>
            <a:r>
              <a:rPr lang="en-US" sz="1600" dirty="0">
                <a:sym typeface="Symbol" charset="2"/>
              </a:rPr>
              <a:t>is true</a:t>
            </a:r>
            <a:endParaRPr lang="en-US" sz="1600" dirty="0">
              <a:solidFill>
                <a:schemeClr val="accent2"/>
              </a:solidFill>
              <a:latin typeface="+mj-lt"/>
              <a:sym typeface="Symbol" charset="2"/>
            </a:endParaRPr>
          </a:p>
          <a:p>
            <a:pPr lvl="1">
              <a:lnSpc>
                <a:spcPct val="90000"/>
              </a:lnSpc>
            </a:pPr>
            <a:r>
              <a:rPr lang="en-US" sz="1600" dirty="0">
                <a:sym typeface="Symbol" charset="2"/>
              </a:rPr>
              <a:t>This convention is consistent with </a:t>
            </a:r>
            <a:r>
              <a:rPr lang="en-US" sz="1600" i="1" dirty="0" err="1">
                <a:solidFill>
                  <a:schemeClr val="accent2"/>
                </a:solidFill>
                <a:latin typeface="+mj-lt"/>
                <a:sym typeface="Symbol" charset="2"/>
              </a:rPr>
              <a:t>λ</a:t>
            </a:r>
            <a:r>
              <a:rPr lang="en-US" sz="1600" dirty="0">
                <a:solidFill>
                  <a:schemeClr val="accent2"/>
                </a:solidFill>
                <a:sym typeface="Symbol" charset="2"/>
              </a:rPr>
              <a:t> </a:t>
            </a:r>
            <a:r>
              <a:rPr lang="en-US" sz="1600" dirty="0">
                <a:solidFill>
                  <a:srgbClr val="000000"/>
                </a:solidFill>
                <a:sym typeface="Symbol" charset="2"/>
              </a:rPr>
              <a:t>being the likelihood ratio </a:t>
            </a:r>
            <a:r>
              <a:rPr lang="en-US" sz="1600" i="1" dirty="0">
                <a:solidFill>
                  <a:schemeClr val="accent2"/>
                </a:solidFill>
                <a:latin typeface="+mj-lt"/>
                <a:sym typeface="Symbol" charset="2"/>
              </a:rPr>
              <a:t>L</a:t>
            </a:r>
            <a:r>
              <a:rPr lang="en-US" sz="1600" dirty="0">
                <a:solidFill>
                  <a:schemeClr val="accent2"/>
                </a:solidFill>
                <a:latin typeface="+mj-lt"/>
                <a:sym typeface="Symbol" charset="2"/>
              </a:rPr>
              <a:t>(</a:t>
            </a:r>
            <a:r>
              <a:rPr lang="en-US" sz="1600" i="1" dirty="0">
                <a:solidFill>
                  <a:schemeClr val="accent2"/>
                </a:solidFill>
                <a:latin typeface="+mj-lt"/>
                <a:sym typeface="Symbol" charset="2"/>
              </a:rPr>
              <a:t>x</a:t>
            </a:r>
            <a:r>
              <a:rPr lang="en-US" sz="1600" dirty="0">
                <a:solidFill>
                  <a:schemeClr val="accent2"/>
                </a:solidFill>
                <a:latin typeface="+mj-lt"/>
                <a:sym typeface="Symbol" charset="2"/>
              </a:rPr>
              <a:t>|</a:t>
            </a:r>
            <a:r>
              <a:rPr lang="en-US" sz="1600" i="1" dirty="0">
                <a:solidFill>
                  <a:schemeClr val="accent2"/>
                </a:solidFill>
                <a:latin typeface="+mj-lt"/>
                <a:sym typeface="Symbol" charset="2"/>
              </a:rPr>
              <a:t>H</a:t>
            </a:r>
            <a:r>
              <a:rPr lang="en-US" sz="1600" baseline="-25000" dirty="0">
                <a:solidFill>
                  <a:schemeClr val="accent2"/>
                </a:solidFill>
                <a:latin typeface="+mj-lt"/>
                <a:sym typeface="Symbol" charset="2"/>
              </a:rPr>
              <a:t>1</a:t>
            </a:r>
            <a:r>
              <a:rPr lang="en-US" sz="1600" dirty="0">
                <a:solidFill>
                  <a:schemeClr val="accent2"/>
                </a:solidFill>
                <a:latin typeface="+mj-lt"/>
                <a:sym typeface="Symbol" charset="2"/>
              </a:rPr>
              <a:t>)/</a:t>
            </a:r>
            <a:r>
              <a:rPr lang="en-US" sz="1600" i="1" dirty="0">
                <a:solidFill>
                  <a:schemeClr val="accent2"/>
                </a:solidFill>
                <a:latin typeface="+mj-lt"/>
                <a:sym typeface="Symbol" charset="2"/>
              </a:rPr>
              <a:t>L</a:t>
            </a:r>
            <a:r>
              <a:rPr lang="en-US" sz="1600" dirty="0">
                <a:solidFill>
                  <a:schemeClr val="accent2"/>
                </a:solidFill>
                <a:latin typeface="+mj-lt"/>
                <a:sym typeface="Symbol" charset="2"/>
              </a:rPr>
              <a:t>(</a:t>
            </a:r>
            <a:r>
              <a:rPr lang="en-US" sz="1600" i="1" dirty="0">
                <a:solidFill>
                  <a:schemeClr val="accent2"/>
                </a:solidFill>
                <a:latin typeface="+mj-lt"/>
                <a:sym typeface="Symbol" charset="2"/>
              </a:rPr>
              <a:t>x</a:t>
            </a:r>
            <a:r>
              <a:rPr lang="en-US" sz="1600" dirty="0">
                <a:solidFill>
                  <a:schemeClr val="accent2"/>
                </a:solidFill>
                <a:latin typeface="+mj-lt"/>
                <a:sym typeface="Symbol" charset="2"/>
              </a:rPr>
              <a:t>|</a:t>
            </a:r>
            <a:r>
              <a:rPr lang="en-US" sz="1600" i="1" dirty="0">
                <a:solidFill>
                  <a:schemeClr val="accent2"/>
                </a:solidFill>
                <a:latin typeface="+mj-lt"/>
                <a:sym typeface="Symbol" charset="2"/>
              </a:rPr>
              <a:t>H</a:t>
            </a:r>
            <a:r>
              <a:rPr lang="en-US" sz="1600" baseline="-25000" dirty="0">
                <a:solidFill>
                  <a:schemeClr val="accent2"/>
                </a:solidFill>
                <a:latin typeface="+mj-lt"/>
                <a:sym typeface="Symbol" charset="2"/>
              </a:rPr>
              <a:t>0</a:t>
            </a:r>
            <a:r>
              <a:rPr lang="en-US" sz="1600" dirty="0">
                <a:solidFill>
                  <a:schemeClr val="accent2"/>
                </a:solidFill>
                <a:latin typeface="+mj-lt"/>
                <a:sym typeface="Symbol" charset="2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sz="1800" dirty="0">
                <a:sym typeface="Symbol" charset="2"/>
              </a:rPr>
              <a:t>Under the </a:t>
            </a:r>
            <a:r>
              <a:rPr lang="en-US" sz="1800" dirty="0">
                <a:solidFill>
                  <a:srgbClr val="800000"/>
                </a:solidFill>
                <a:sym typeface="Symbol" charset="2"/>
              </a:rPr>
              <a:t>frequentist approach</a:t>
            </a:r>
            <a:r>
              <a:rPr lang="en-US" sz="1800" dirty="0">
                <a:sym typeface="Symbol" charset="2"/>
              </a:rPr>
              <a:t>, compute the </a:t>
            </a:r>
            <a:r>
              <a:rPr lang="en-US" sz="1800" i="1" dirty="0">
                <a:solidFill>
                  <a:srgbClr val="3333CC"/>
                </a:solidFill>
                <a:latin typeface="+mj-lt"/>
                <a:sym typeface="Symbol" charset="2"/>
              </a:rPr>
              <a:t>p</a:t>
            </a:r>
            <a:r>
              <a:rPr lang="en-US" sz="1800" dirty="0">
                <a:solidFill>
                  <a:srgbClr val="3333CC"/>
                </a:solidFill>
                <a:sym typeface="Symbol" charset="2"/>
              </a:rPr>
              <a:t>-value</a:t>
            </a:r>
            <a:r>
              <a:rPr lang="en-US" sz="1800" dirty="0">
                <a:solidFill>
                  <a:srgbClr val="3333CC"/>
                </a:solidFill>
                <a:latin typeface="+mj-lt"/>
                <a:sym typeface="Symbol" charset="2"/>
              </a:rPr>
              <a:t> </a:t>
            </a:r>
            <a:r>
              <a:rPr lang="en-US" sz="1800" dirty="0">
                <a:sym typeface="Symbol" charset="2"/>
              </a:rPr>
              <a:t>as the probability that </a:t>
            </a:r>
            <a:r>
              <a:rPr lang="en-US" sz="1800" i="1" dirty="0" err="1">
                <a:solidFill>
                  <a:schemeClr val="accent2"/>
                </a:solidFill>
                <a:latin typeface="+mj-lt"/>
                <a:sym typeface="Symbol" charset="2"/>
              </a:rPr>
              <a:t>λ</a:t>
            </a:r>
            <a:r>
              <a:rPr lang="en-US" sz="1800" dirty="0">
                <a:solidFill>
                  <a:schemeClr val="accent2"/>
                </a:solidFill>
                <a:sym typeface="Symbol" charset="2"/>
              </a:rPr>
              <a:t> is greater or equal to than the value </a:t>
            </a:r>
            <a:r>
              <a:rPr lang="en-US" sz="1800" i="1" dirty="0" err="1">
                <a:solidFill>
                  <a:schemeClr val="accent2"/>
                </a:solidFill>
                <a:latin typeface="+mj-lt"/>
                <a:sym typeface="Symbol" charset="2"/>
              </a:rPr>
              <a:t>λ</a:t>
            </a:r>
            <a:r>
              <a:rPr lang="en-US" sz="1800" baseline="-25000" dirty="0" err="1">
                <a:solidFill>
                  <a:schemeClr val="accent2"/>
                </a:solidFill>
                <a:latin typeface="+mj-lt"/>
                <a:sym typeface="Symbol" charset="2"/>
              </a:rPr>
              <a:t>obs</a:t>
            </a:r>
            <a:r>
              <a:rPr lang="en-US" sz="1800" dirty="0">
                <a:solidFill>
                  <a:schemeClr val="accent2"/>
                </a:solidFill>
                <a:sym typeface="Symbol" charset="2"/>
              </a:rPr>
              <a:t> we observed</a:t>
            </a:r>
            <a:r>
              <a:rPr lang="en-US" sz="1400" baseline="30000" dirty="0">
                <a:solidFill>
                  <a:srgbClr val="3333CC"/>
                </a:solidFill>
                <a:latin typeface="Times New Roman" charset="0"/>
                <a:sym typeface="Symbol" charset="2"/>
              </a:rPr>
              <a:t>	</a:t>
            </a:r>
          </a:p>
          <a:p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pic>
        <p:nvPicPr>
          <p:cNvPr id="9" name="Immagine 8" descr="proflik-h-bkg-sy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98824" y="3308441"/>
            <a:ext cx="2444440" cy="3600000"/>
          </a:xfrm>
          <a:prstGeom prst="rect">
            <a:avLst/>
          </a:prstGeom>
        </p:spPr>
      </p:pic>
      <p:pic>
        <p:nvPicPr>
          <p:cNvPr id="8" name="Immagine 7" descr="proflik-h-bkgsig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98824" y="1034706"/>
            <a:ext cx="2444440" cy="3600000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5702813" y="971618"/>
            <a:ext cx="30364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4D"/>
                </a:solidFill>
                <a:latin typeface="+mn-lt"/>
              </a:rPr>
              <a:t>Are data below more consistent with a background fluctuation or with a peaking excess?</a:t>
            </a:r>
          </a:p>
        </p:txBody>
      </p:sp>
    </p:spTree>
    <p:extLst>
      <p:ext uri="{BB962C8B-B14F-4D97-AF65-F5344CB8AC3E}">
        <p14:creationId xmlns:p14="http://schemas.microsoft.com/office/powerpoint/2010/main" val="187469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magine 24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84397" y="1892444"/>
            <a:ext cx="4736806" cy="799378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Significance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The </a:t>
            </a:r>
            <a:r>
              <a:rPr lang="en-US" sz="2000" i="1" dirty="0">
                <a:solidFill>
                  <a:srgbClr val="3333CC"/>
                </a:solidFill>
                <a:latin typeface="+mj-lt"/>
              </a:rPr>
              <a:t>p</a:t>
            </a:r>
            <a:r>
              <a:rPr lang="en-US" sz="2000" dirty="0">
                <a:solidFill>
                  <a:srgbClr val="3333CC"/>
                </a:solidFill>
              </a:rPr>
              <a:t>-value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 </a:t>
            </a:r>
            <a:r>
              <a:rPr lang="en-US" sz="2000" dirty="0"/>
              <a:t>is usually converted into an equivalent area of a Gaussian tail:</a:t>
            </a:r>
            <a:endParaRPr lang="en-US" sz="2000" dirty="0">
              <a:solidFill>
                <a:srgbClr val="3333CC"/>
              </a:solidFill>
            </a:endParaRP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pic>
        <p:nvPicPr>
          <p:cNvPr id="7" name="Immagine 6" descr="gaussian_z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0" t="7998" r="8058" b="4769"/>
          <a:stretch/>
        </p:blipFill>
        <p:spPr>
          <a:xfrm>
            <a:off x="5836686" y="90292"/>
            <a:ext cx="3204290" cy="2148869"/>
          </a:xfrm>
          <a:prstGeom prst="rect">
            <a:avLst/>
          </a:prstGeom>
        </p:spPr>
      </p:pic>
      <p:sp>
        <p:nvSpPr>
          <p:cNvPr id="9" name="Segnaposto contenuto 2"/>
          <p:cNvSpPr txBox="1">
            <a:spLocks/>
          </p:cNvSpPr>
          <p:nvPr/>
        </p:nvSpPr>
        <p:spPr bwMode="auto">
          <a:xfrm>
            <a:off x="685800" y="3616667"/>
            <a:ext cx="7772400" cy="2733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1800" dirty="0"/>
              <a:t>In literature we find, by convention: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If the significance is </a:t>
            </a:r>
            <a:r>
              <a:rPr lang="en-US" sz="1600" i="1" dirty="0">
                <a:solidFill>
                  <a:schemeClr val="accent2"/>
                </a:solidFill>
                <a:latin typeface="+mj-lt"/>
              </a:rPr>
              <a:t>Z</a:t>
            </a:r>
            <a:r>
              <a:rPr lang="en-US" sz="1600" dirty="0">
                <a:solidFill>
                  <a:schemeClr val="accent2"/>
                </a:solidFill>
                <a:latin typeface="+mj-lt"/>
              </a:rPr>
              <a:t> &gt; 3</a:t>
            </a:r>
            <a:r>
              <a:rPr lang="en-US" sz="1600" dirty="0">
                <a:solidFill>
                  <a:schemeClr val="accent2"/>
                </a:solidFill>
                <a:latin typeface="+mj-lt"/>
                <a:sym typeface="Symbol" charset="2"/>
              </a:rPr>
              <a:t>(“3</a:t>
            </a:r>
            <a:r>
              <a:rPr lang="en-US" sz="1600" i="1" dirty="0">
                <a:solidFill>
                  <a:schemeClr val="accent2"/>
                </a:solidFill>
                <a:latin typeface="+mj-lt"/>
                <a:sym typeface="Symbol" charset="2"/>
              </a:rPr>
              <a:t>σ</a:t>
            </a:r>
            <a:r>
              <a:rPr lang="en-US" sz="1600" dirty="0">
                <a:solidFill>
                  <a:schemeClr val="accent2"/>
                </a:solidFill>
                <a:latin typeface="+mj-lt"/>
                <a:sym typeface="Symbol" charset="2"/>
              </a:rPr>
              <a:t>”) </a:t>
            </a:r>
            <a:r>
              <a:rPr lang="en-US" sz="1600" dirty="0">
                <a:sym typeface="Symbol" charset="2"/>
              </a:rPr>
              <a:t>one claims </a:t>
            </a:r>
            <a:r>
              <a:rPr lang="en-US" sz="1600" dirty="0">
                <a:solidFill>
                  <a:srgbClr val="660066"/>
                </a:solidFill>
                <a:latin typeface="+mj-lt"/>
                <a:sym typeface="Symbol" charset="2"/>
              </a:rPr>
              <a:t>“</a:t>
            </a:r>
            <a:r>
              <a:rPr lang="en-US" sz="1600" i="1" dirty="0">
                <a:solidFill>
                  <a:srgbClr val="660066"/>
                </a:solidFill>
                <a:latin typeface="+mj-lt"/>
                <a:sym typeface="Symbol" charset="2"/>
              </a:rPr>
              <a:t>evidence of</a:t>
            </a:r>
            <a:r>
              <a:rPr lang="en-US" sz="1600" dirty="0">
                <a:solidFill>
                  <a:srgbClr val="660066"/>
                </a:solidFill>
                <a:latin typeface="+mj-lt"/>
                <a:sym typeface="Symbol" charset="2"/>
              </a:rPr>
              <a:t>”</a:t>
            </a:r>
          </a:p>
          <a:p>
            <a:pPr lvl="2">
              <a:lnSpc>
                <a:spcPct val="90000"/>
              </a:lnSpc>
            </a:pPr>
            <a:r>
              <a:rPr lang="en-US" sz="1400" dirty="0">
                <a:sym typeface="Symbol" charset="2"/>
              </a:rPr>
              <a:t>Probability that background fluctuation will produce a test statistic at least as extreme as the observed value : </a:t>
            </a:r>
            <a:r>
              <a:rPr lang="en-US" sz="1400" i="1" dirty="0">
                <a:solidFill>
                  <a:srgbClr val="3333CC"/>
                </a:solidFill>
                <a:latin typeface="+mj-lt"/>
                <a:sym typeface="Symbol" charset="2"/>
              </a:rPr>
              <a:t>p</a:t>
            </a:r>
            <a:r>
              <a:rPr lang="en-US" sz="1400" dirty="0">
                <a:solidFill>
                  <a:srgbClr val="3333CC"/>
                </a:solidFill>
                <a:latin typeface="+mj-lt"/>
                <a:sym typeface="Symbol" charset="2"/>
              </a:rPr>
              <a:t> &lt; </a:t>
            </a:r>
            <a:r>
              <a:rPr lang="en-US" sz="1400" dirty="0">
                <a:solidFill>
                  <a:srgbClr val="3333CC"/>
                </a:solidFill>
                <a:latin typeface="+mj-lt"/>
              </a:rPr>
              <a:t>1.349</a:t>
            </a:r>
            <a:r>
              <a:rPr lang="en-US" sz="1400" dirty="0">
                <a:solidFill>
                  <a:srgbClr val="3333CC"/>
                </a:solidFill>
                <a:sym typeface="Symbol" charset="2"/>
              </a:rPr>
              <a:t> ⨉ </a:t>
            </a:r>
            <a:r>
              <a:rPr lang="en-US" sz="1400" dirty="0">
                <a:solidFill>
                  <a:srgbClr val="3333CC"/>
                </a:solidFill>
                <a:latin typeface="+mj-lt"/>
                <a:sym typeface="Symbol" charset="2"/>
              </a:rPr>
              <a:t>10</a:t>
            </a:r>
            <a:r>
              <a:rPr lang="en-US" sz="1400" baseline="30000" dirty="0">
                <a:solidFill>
                  <a:srgbClr val="3333CC"/>
                </a:solidFill>
                <a:latin typeface="+mj-lt"/>
                <a:sym typeface="Symbol" charset="2"/>
              </a:rPr>
              <a:t>−3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If the significance is </a:t>
            </a:r>
            <a:r>
              <a:rPr lang="en-US" sz="1600" i="1" dirty="0">
                <a:solidFill>
                  <a:srgbClr val="3333CC"/>
                </a:solidFill>
                <a:latin typeface="+mj-lt"/>
              </a:rPr>
              <a:t>Z</a:t>
            </a:r>
            <a:r>
              <a:rPr lang="en-US" sz="1600" dirty="0">
                <a:solidFill>
                  <a:srgbClr val="3333CC"/>
                </a:solidFill>
                <a:latin typeface="+mj-lt"/>
              </a:rPr>
              <a:t> &gt; 5</a:t>
            </a:r>
            <a:r>
              <a:rPr lang="en-US" sz="1600" dirty="0">
                <a:solidFill>
                  <a:srgbClr val="3333CC"/>
                </a:solidFill>
                <a:latin typeface="+mj-lt"/>
                <a:sym typeface="Symbol" charset="2"/>
              </a:rPr>
              <a:t>(“5</a:t>
            </a:r>
            <a:r>
              <a:rPr lang="en-US" sz="1600" i="1" dirty="0">
                <a:solidFill>
                  <a:srgbClr val="3333CC"/>
                </a:solidFill>
                <a:latin typeface="+mj-lt"/>
                <a:sym typeface="Symbol" charset="2"/>
              </a:rPr>
              <a:t>σ</a:t>
            </a:r>
            <a:r>
              <a:rPr lang="en-US" sz="1600" dirty="0">
                <a:solidFill>
                  <a:srgbClr val="3333CC"/>
                </a:solidFill>
                <a:latin typeface="+mj-lt"/>
                <a:sym typeface="Symbol" charset="2"/>
              </a:rPr>
              <a:t>”) </a:t>
            </a:r>
            <a:r>
              <a:rPr lang="en-US" sz="1600" dirty="0">
                <a:sym typeface="Symbol" charset="2"/>
              </a:rPr>
              <a:t>one claims </a:t>
            </a:r>
            <a:r>
              <a:rPr lang="en-US" sz="1600" dirty="0">
                <a:solidFill>
                  <a:srgbClr val="660066"/>
                </a:solidFill>
                <a:latin typeface="+mj-lt"/>
                <a:sym typeface="Symbol" charset="2"/>
              </a:rPr>
              <a:t>“</a:t>
            </a:r>
            <a:r>
              <a:rPr lang="en-US" sz="1600" i="1" dirty="0">
                <a:solidFill>
                  <a:srgbClr val="660066"/>
                </a:solidFill>
                <a:latin typeface="+mj-lt"/>
                <a:sym typeface="Symbol" charset="2"/>
              </a:rPr>
              <a:t>observation</a:t>
            </a:r>
            <a:r>
              <a:rPr lang="en-US" sz="1600" dirty="0">
                <a:solidFill>
                  <a:srgbClr val="660066"/>
                </a:solidFill>
                <a:latin typeface="+mj-lt"/>
                <a:sym typeface="Symbol" charset="2"/>
              </a:rPr>
              <a:t>” </a:t>
            </a:r>
            <a:r>
              <a:rPr lang="en-US" sz="1600" dirty="0">
                <a:sym typeface="Symbol" charset="2"/>
              </a:rPr>
              <a:t>(</a:t>
            </a:r>
            <a:r>
              <a:rPr lang="en-US" sz="1600" dirty="0">
                <a:solidFill>
                  <a:srgbClr val="FF0000"/>
                </a:solidFill>
                <a:sym typeface="Symbol" charset="2"/>
              </a:rPr>
              <a:t>discovery!</a:t>
            </a:r>
            <a:r>
              <a:rPr lang="en-US" sz="1600" dirty="0">
                <a:sym typeface="Symbol" charset="2"/>
              </a:rPr>
              <a:t>)</a:t>
            </a:r>
          </a:p>
          <a:p>
            <a:pPr lvl="2">
              <a:lnSpc>
                <a:spcPct val="90000"/>
              </a:lnSpc>
            </a:pPr>
            <a:r>
              <a:rPr lang="en-US" sz="1400" i="1" dirty="0">
                <a:solidFill>
                  <a:srgbClr val="3333CC"/>
                </a:solidFill>
                <a:latin typeface="+mj-lt"/>
                <a:sym typeface="Symbol" charset="2"/>
              </a:rPr>
              <a:t>p</a:t>
            </a:r>
            <a:r>
              <a:rPr lang="en-US" sz="1400" dirty="0">
                <a:solidFill>
                  <a:srgbClr val="3333CC"/>
                </a:solidFill>
                <a:latin typeface="+mj-lt"/>
                <a:sym typeface="Symbol" charset="2"/>
              </a:rPr>
              <a:t> &lt; 2.87 ⨉ 10</a:t>
            </a:r>
            <a:r>
              <a:rPr lang="en-US" sz="1400" baseline="30000" dirty="0">
                <a:solidFill>
                  <a:srgbClr val="3333CC"/>
                </a:solidFill>
                <a:latin typeface="+mj-lt"/>
                <a:sym typeface="Symbol" charset="2"/>
              </a:rPr>
              <a:t>−7</a:t>
            </a:r>
          </a:p>
          <a:p>
            <a:pPr>
              <a:lnSpc>
                <a:spcPct val="90000"/>
              </a:lnSpc>
            </a:pPr>
            <a:r>
              <a:rPr lang="en-US" sz="1800" b="1" dirty="0">
                <a:solidFill>
                  <a:srgbClr val="800000"/>
                </a:solidFill>
                <a:sym typeface="Symbol" charset="2"/>
              </a:rPr>
              <a:t>Note</a:t>
            </a:r>
            <a:r>
              <a:rPr lang="en-US" sz="1800" dirty="0">
                <a:solidFill>
                  <a:srgbClr val="800000"/>
                </a:solidFill>
                <a:sym typeface="Symbol" charset="2"/>
              </a:rPr>
              <a:t>: the probability that background produces a large test statistic is not equal to probability of the null hypothesis (background only), which has only a Bayesian sense</a:t>
            </a:r>
            <a:endParaRPr lang="en-US" sz="1800" dirty="0">
              <a:solidFill>
                <a:srgbClr val="800000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051765" y="712419"/>
            <a:ext cx="825567" cy="338554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p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-value</a:t>
            </a:r>
          </a:p>
        </p:txBody>
      </p:sp>
      <p:cxnSp>
        <p:nvCxnSpPr>
          <p:cNvPr id="11" name="Connettore 2 10"/>
          <p:cNvCxnSpPr/>
          <p:nvPr/>
        </p:nvCxnSpPr>
        <p:spPr bwMode="auto">
          <a:xfrm flipH="1">
            <a:off x="8100842" y="1120518"/>
            <a:ext cx="310680" cy="84108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sp>
        <p:nvSpPr>
          <p:cNvPr id="13" name="CasellaDiTesto 12"/>
          <p:cNvSpPr txBox="1"/>
          <p:nvPr/>
        </p:nvSpPr>
        <p:spPr>
          <a:xfrm>
            <a:off x="7794209" y="2118777"/>
            <a:ext cx="1246767" cy="830997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Z =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significance level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5486400" y="2426846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Φ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= cumulative of a normal distribution </a:t>
            </a:r>
          </a:p>
        </p:txBody>
      </p:sp>
      <p:cxnSp>
        <p:nvCxnSpPr>
          <p:cNvPr id="21" name="Connettore 2 20"/>
          <p:cNvCxnSpPr/>
          <p:nvPr/>
        </p:nvCxnSpPr>
        <p:spPr bwMode="auto">
          <a:xfrm flipH="1" flipV="1">
            <a:off x="5163867" y="2413917"/>
            <a:ext cx="254439" cy="27790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pic>
        <p:nvPicPr>
          <p:cNvPr id="28" name="Immagine 27"/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56761" y="3153558"/>
            <a:ext cx="2192078" cy="403804"/>
          </a:xfrm>
          <a:prstGeom prst="rect">
            <a:avLst/>
          </a:prstGeom>
        </p:spPr>
      </p:pic>
      <p:sp>
        <p:nvSpPr>
          <p:cNvPr id="29" name="Freccia giù 28"/>
          <p:cNvSpPr/>
          <p:nvPr/>
        </p:nvSpPr>
        <p:spPr bwMode="auto">
          <a:xfrm>
            <a:off x="2801777" y="2734526"/>
            <a:ext cx="1102046" cy="360000"/>
          </a:xfrm>
          <a:prstGeom prst="downArrow">
            <a:avLst/>
          </a:prstGeom>
          <a:gradFill flip="none" rotWithShape="1">
            <a:gsLst>
              <a:gs pos="0">
                <a:srgbClr val="00CC99"/>
              </a:gs>
              <a:gs pos="100000">
                <a:srgbClr val="FFFFFF"/>
              </a:gs>
            </a:gsLst>
            <a:lin ang="16200000" scaled="0"/>
            <a:tileRect/>
          </a:gra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056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4494" y="226172"/>
            <a:ext cx="3158837" cy="1125094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Statement by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0050" lvl="1" indent="0">
              <a:buNone/>
            </a:pPr>
            <a:r>
              <a:rPr lang="en-US" sz="2000" i="1" dirty="0">
                <a:solidFill>
                  <a:srgbClr val="810D00"/>
                </a:solidFill>
                <a:latin typeface="+mj-lt"/>
              </a:rPr>
              <a:t>The p-value was never intended to be a substitute for scientific reasoning. </a:t>
            </a:r>
            <a:r>
              <a:rPr lang="en-US" sz="2000" i="1" dirty="0">
                <a:latin typeface="+mj-lt"/>
              </a:rPr>
              <a:t>Well-reasoned statistical arguments contain much more than the value of a single number and whether that number exceeds an arbitrary threshold. The ASA statement is intended to steer research into a ‘post p &lt; 0.05 era’.</a:t>
            </a:r>
            <a:endParaRPr lang="en-US" sz="2000" dirty="0"/>
          </a:p>
          <a:p>
            <a:pPr marL="800100" lvl="1" indent="-342900">
              <a:buFont typeface="+mj-lt"/>
              <a:buAutoNum type="arabicPeriod"/>
            </a:pPr>
            <a:r>
              <a:rPr lang="en-US" sz="1600" i="1" dirty="0">
                <a:solidFill>
                  <a:srgbClr val="3333CC"/>
                </a:solidFill>
                <a:latin typeface="+mj-lt"/>
              </a:rPr>
              <a:t>p-values can indicate how incompatible the data are with a specified statistical model.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600" i="1" dirty="0">
                <a:solidFill>
                  <a:srgbClr val="3333CC"/>
                </a:solidFill>
                <a:latin typeface="+mj-lt"/>
              </a:rPr>
              <a:t>p-values do not measure the probability that the studied hypothesis is true, or the probability that the data were produced by random chance alone.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600" i="1" dirty="0">
                <a:solidFill>
                  <a:srgbClr val="3333CC"/>
                </a:solidFill>
                <a:latin typeface="+mj-lt"/>
              </a:rPr>
              <a:t>Scientific conclusions and business or policy decisions should not be based only on whether a p-value passes a specific threshold.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600" i="1" dirty="0">
                <a:solidFill>
                  <a:srgbClr val="3333CC"/>
                </a:solidFill>
                <a:latin typeface="+mj-lt"/>
              </a:rPr>
              <a:t>Proper inference requires full reporting and transparency.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600" i="1" dirty="0">
                <a:solidFill>
                  <a:srgbClr val="3333CC"/>
                </a:solidFill>
                <a:latin typeface="+mj-lt"/>
              </a:rPr>
              <a:t>A p-value, or statistical significance, does not measure the size of an effect or the importance of a result.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600" i="1" dirty="0">
                <a:solidFill>
                  <a:srgbClr val="3333CC"/>
                </a:solidFill>
                <a:latin typeface="+mj-lt"/>
              </a:rPr>
              <a:t>By itself, a p-value does not provide a good measure of evidence regarding a model or hypothesis. </a:t>
            </a:r>
          </a:p>
          <a:p>
            <a:endParaRPr lang="en-US" sz="20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11" name="Segnaposto piè di pagina 1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416586" y="5493603"/>
            <a:ext cx="50416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6600"/>
                </a:solidFill>
                <a:latin typeface="+mn-lt"/>
              </a:rPr>
              <a:t>Ronald L. Wasserstein</a:t>
            </a:r>
            <a:r>
              <a:rPr lang="en-US" sz="1200" baseline="30000" dirty="0">
                <a:solidFill>
                  <a:srgbClr val="FF6600"/>
                </a:solidFill>
                <a:latin typeface="+mn-lt"/>
              </a:rPr>
              <a:t>,</a:t>
            </a:r>
            <a:r>
              <a:rPr lang="en-US" sz="1200" dirty="0">
                <a:solidFill>
                  <a:srgbClr val="FF6600"/>
                </a:solidFill>
                <a:latin typeface="+mn-lt"/>
              </a:rPr>
              <a:t> Nicole A. Lazar</a:t>
            </a:r>
          </a:p>
          <a:p>
            <a:r>
              <a:rPr lang="en-US" sz="1200" b="1" dirty="0">
                <a:solidFill>
                  <a:srgbClr val="FF6600"/>
                </a:solidFill>
                <a:latin typeface="+mn-lt"/>
              </a:rPr>
              <a:t>The ASA's statement on p-values: context, process, and purpose</a:t>
            </a:r>
          </a:p>
          <a:p>
            <a:r>
              <a:rPr lang="en-US" sz="1200" b="1" dirty="0">
                <a:solidFill>
                  <a:srgbClr val="FF6600"/>
                </a:solidFill>
                <a:latin typeface="+mn-lt"/>
              </a:rPr>
              <a:t>DOI:</a:t>
            </a:r>
            <a:r>
              <a:rPr lang="en-US" sz="1200" dirty="0">
                <a:solidFill>
                  <a:srgbClr val="FF6600"/>
                </a:solidFill>
                <a:latin typeface="+mn-lt"/>
              </a:rPr>
              <a:t>10.1080/00031305.2016.1154108</a:t>
            </a:r>
          </a:p>
          <a:p>
            <a:r>
              <a:rPr lang="en-US" sz="1200" dirty="0">
                <a:solidFill>
                  <a:srgbClr val="FF6600"/>
                </a:solidFill>
                <a:latin typeface="+mn-lt"/>
                <a:hlinkClick r:id="rId3"/>
              </a:rPr>
              <a:t>http://amstat.tandfonline.com/doi/abs/10.1080/00031305.2016.1154108</a:t>
            </a:r>
            <a:r>
              <a:rPr lang="en-US" sz="1200" dirty="0">
                <a:solidFill>
                  <a:srgbClr val="FF6600"/>
                </a:solidFill>
                <a:latin typeface="+mn-lt"/>
              </a:rPr>
              <a:t> 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66688" y="521493"/>
            <a:ext cx="1035050" cy="31543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9900" dirty="0">
                <a:solidFill>
                  <a:srgbClr val="3333CC"/>
                </a:solidFill>
                <a:latin typeface="+mn-lt"/>
              </a:rPr>
              <a:t>“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8108950" y="4331919"/>
            <a:ext cx="1035050" cy="31543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9900" dirty="0">
                <a:solidFill>
                  <a:srgbClr val="3333CC"/>
                </a:solidFill>
                <a:latin typeface="+mn-lt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65003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Discovery and scientific method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000" dirty="0"/>
              <a:t>From </a:t>
            </a:r>
            <a:r>
              <a:rPr lang="en-US" sz="2000" dirty="0">
                <a:solidFill>
                  <a:schemeClr val="bg2"/>
                </a:solidFill>
              </a:rPr>
              <a:t>Cowan </a:t>
            </a:r>
            <a:r>
              <a:rPr lang="en-US" sz="2000" i="1" dirty="0">
                <a:solidFill>
                  <a:schemeClr val="bg2"/>
                </a:solidFill>
              </a:rPr>
              <a:t>et al.</a:t>
            </a:r>
            <a:r>
              <a:rPr lang="en-US" sz="2000" dirty="0">
                <a:solidFill>
                  <a:schemeClr val="bg2"/>
                </a:solidFill>
              </a:rPr>
              <a:t>, EPJC 71 (2011) 1554</a:t>
            </a:r>
            <a:r>
              <a:rPr lang="en-US" sz="2000" dirty="0"/>
              <a:t>:</a:t>
            </a:r>
            <a:endParaRPr lang="en-US" sz="1050" dirty="0"/>
          </a:p>
          <a:p>
            <a:pPr>
              <a:defRPr/>
            </a:pPr>
            <a:endParaRPr lang="en-US" sz="1050" dirty="0"/>
          </a:p>
          <a:p>
            <a:pPr indent="17463">
              <a:buFontTx/>
              <a:buNone/>
              <a:defRPr/>
            </a:pPr>
            <a:r>
              <a:rPr lang="en-US" sz="2000" i="1" dirty="0">
                <a:latin typeface="+mj-lt"/>
              </a:rPr>
              <a:t>It should be emphasized that in an actual scientific context, </a:t>
            </a:r>
            <a:r>
              <a:rPr lang="en-US" sz="2000" i="1" dirty="0">
                <a:solidFill>
                  <a:srgbClr val="3333CC"/>
                </a:solidFill>
                <a:latin typeface="+mj-lt"/>
              </a:rPr>
              <a:t>rejecting the background-only hypothesis in a statistical sense is only part of discovering a new phenomenon</a:t>
            </a:r>
            <a:r>
              <a:rPr lang="en-US" sz="2000" i="1" dirty="0">
                <a:latin typeface="+mj-lt"/>
              </a:rPr>
              <a:t>. One’s </a:t>
            </a:r>
            <a:r>
              <a:rPr lang="en-US" sz="2000" i="1" dirty="0">
                <a:solidFill>
                  <a:srgbClr val="800000"/>
                </a:solidFill>
                <a:latin typeface="+mj-lt"/>
              </a:rPr>
              <a:t>degree of belief </a:t>
            </a:r>
            <a:r>
              <a:rPr lang="en-US" sz="2000" i="1" dirty="0">
                <a:latin typeface="+mj-lt"/>
              </a:rPr>
              <a:t>that a new process is present will depend in general on other factors as well, such as the </a:t>
            </a:r>
            <a:r>
              <a:rPr lang="en-US" sz="2000" i="1" dirty="0">
                <a:solidFill>
                  <a:schemeClr val="accent2"/>
                </a:solidFill>
                <a:latin typeface="+mj-lt"/>
              </a:rPr>
              <a:t>plausibility of the new signal hypothesis</a:t>
            </a:r>
            <a:r>
              <a:rPr lang="en-US" sz="2000" i="1" dirty="0">
                <a:latin typeface="+mj-lt"/>
              </a:rPr>
              <a:t> and the </a:t>
            </a:r>
            <a:r>
              <a:rPr lang="en-US" sz="2000" i="1" dirty="0">
                <a:solidFill>
                  <a:srgbClr val="3333CC"/>
                </a:solidFill>
                <a:latin typeface="+mj-lt"/>
              </a:rPr>
              <a:t>degree to which it can describe the data</a:t>
            </a:r>
            <a:r>
              <a:rPr lang="en-US" sz="2000" i="1" dirty="0">
                <a:latin typeface="+mj-lt"/>
              </a:rPr>
              <a:t>. </a:t>
            </a:r>
          </a:p>
          <a:p>
            <a:pPr indent="17463">
              <a:buFontTx/>
              <a:buNone/>
              <a:defRPr/>
            </a:pPr>
            <a:r>
              <a:rPr lang="en-US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Here, however, we only consider the task of determining the p-value of the background-only hypothesis; if it is found below a specified threshold, we regard this as “discovery</a:t>
            </a:r>
            <a:r>
              <a:rPr lang="en-US" sz="2000" i="1" dirty="0">
                <a:latin typeface="+mj-lt"/>
              </a:rPr>
              <a:t>”.</a:t>
            </a:r>
          </a:p>
        </p:txBody>
      </p:sp>
      <p:sp>
        <p:nvSpPr>
          <p:cNvPr id="19463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0" y="1247775"/>
            <a:ext cx="1035050" cy="31543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9900" dirty="0">
                <a:solidFill>
                  <a:srgbClr val="3333CC"/>
                </a:solidFill>
                <a:latin typeface="+mn-lt"/>
              </a:rPr>
              <a:t>“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8069135" y="3528365"/>
            <a:ext cx="1035050" cy="31543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9900" dirty="0">
                <a:solidFill>
                  <a:srgbClr val="3333CC"/>
                </a:solidFill>
                <a:latin typeface="+mn-lt"/>
              </a:rPr>
              <a:t>”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521118" y="5456237"/>
            <a:ext cx="67310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800000"/>
                </a:solidFill>
                <a:latin typeface="+mn-lt"/>
              </a:rPr>
              <a:t>Complementary role of Frequentist and Bayesian approaches </a:t>
            </a:r>
            <a:r>
              <a:rPr lang="it-IT" sz="1800" dirty="0">
                <a:solidFill>
                  <a:srgbClr val="800000"/>
                </a:solidFill>
                <a:latin typeface="+mn-lt"/>
                <a:sym typeface="Wingdings"/>
              </a:rPr>
              <a:t></a:t>
            </a:r>
            <a:r>
              <a:rPr lang="en-US" sz="1800" dirty="0">
                <a:solidFill>
                  <a:srgbClr val="800000"/>
                </a:solidFill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85579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Discovery and scientific method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400" dirty="0"/>
              <a:t>From </a:t>
            </a:r>
            <a:r>
              <a:rPr lang="en-US" sz="2400" dirty="0">
                <a:solidFill>
                  <a:schemeClr val="bg2"/>
                </a:solidFill>
              </a:rPr>
              <a:t>Cowan </a:t>
            </a:r>
            <a:r>
              <a:rPr lang="en-US" sz="2400" i="1" dirty="0">
                <a:solidFill>
                  <a:schemeClr val="bg2"/>
                </a:solidFill>
              </a:rPr>
              <a:t>et al.</a:t>
            </a:r>
            <a:r>
              <a:rPr lang="en-US" sz="2400" dirty="0">
                <a:solidFill>
                  <a:schemeClr val="bg2"/>
                </a:solidFill>
              </a:rPr>
              <a:t>, EPJC 71 (2011) 1554</a:t>
            </a:r>
            <a:r>
              <a:rPr lang="en-US" sz="2400" dirty="0"/>
              <a:t>:</a:t>
            </a:r>
            <a:endParaRPr lang="en-US" sz="1100" dirty="0"/>
          </a:p>
          <a:p>
            <a:pPr>
              <a:defRPr/>
            </a:pPr>
            <a:endParaRPr lang="en-US" sz="1100" dirty="0"/>
          </a:p>
          <a:p>
            <a:pPr indent="17463">
              <a:buFontTx/>
              <a:buNone/>
              <a:defRPr/>
            </a:pPr>
            <a:r>
              <a:rPr lang="en-US" sz="2400" i="1" dirty="0">
                <a:latin typeface="+mj-lt"/>
              </a:rPr>
              <a:t>It should be emphasized that in an actual scientific context, </a:t>
            </a:r>
            <a:r>
              <a:rPr lang="en-US" sz="2400" i="1" dirty="0">
                <a:solidFill>
                  <a:srgbClr val="3333CC"/>
                </a:solidFill>
                <a:latin typeface="+mj-lt"/>
              </a:rPr>
              <a:t>rejecting the background-only hypothesis in a statistical sense is only part of discovering a new phenomenon</a:t>
            </a:r>
            <a:r>
              <a:rPr lang="en-US" sz="2400" i="1" dirty="0">
                <a:latin typeface="+mj-lt"/>
              </a:rPr>
              <a:t>. One’s </a:t>
            </a:r>
            <a:r>
              <a:rPr lang="en-US" sz="2400" i="1" dirty="0">
                <a:solidFill>
                  <a:srgbClr val="800000"/>
                </a:solidFill>
                <a:latin typeface="+mj-lt"/>
              </a:rPr>
              <a:t>degree of belief </a:t>
            </a:r>
            <a:r>
              <a:rPr lang="en-US" sz="2400" i="1" dirty="0">
                <a:latin typeface="+mj-lt"/>
              </a:rPr>
              <a:t>that a new process is present will depend in general on other factors as well, such as the </a:t>
            </a:r>
            <a:r>
              <a:rPr lang="en-US" sz="2400" i="1" dirty="0">
                <a:solidFill>
                  <a:schemeClr val="accent2"/>
                </a:solidFill>
                <a:latin typeface="+mj-lt"/>
              </a:rPr>
              <a:t>plausibility of the new signal hypothesi</a:t>
            </a:r>
            <a:r>
              <a:rPr lang="en-US" sz="2400" i="1" dirty="0">
                <a:latin typeface="+mj-lt"/>
              </a:rPr>
              <a:t>s and the </a:t>
            </a:r>
            <a:r>
              <a:rPr lang="en-US" sz="2400" i="1" dirty="0">
                <a:solidFill>
                  <a:srgbClr val="3333CC"/>
                </a:solidFill>
                <a:latin typeface="+mj-lt"/>
              </a:rPr>
              <a:t>degree to which it can describe the data</a:t>
            </a:r>
            <a:r>
              <a:rPr lang="en-US" sz="2400" i="1" dirty="0">
                <a:latin typeface="+mj-lt"/>
              </a:rPr>
              <a:t>. Here, however, we only consider the task of determining the </a:t>
            </a:r>
            <a:r>
              <a:rPr lang="en-US" sz="2400" i="1" dirty="0" err="1">
                <a:latin typeface="+mj-lt"/>
              </a:rPr>
              <a:t>p</a:t>
            </a:r>
            <a:r>
              <a:rPr lang="en-US" sz="2400" i="1" dirty="0">
                <a:latin typeface="+mj-lt"/>
              </a:rPr>
              <a:t>-value of the background-only hypothesis; if it is found below a specified threshold, we regard this as “discovery”.</a:t>
            </a:r>
          </a:p>
        </p:txBody>
      </p:sp>
      <p:sp>
        <p:nvSpPr>
          <p:cNvPr id="19463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0" y="1247775"/>
            <a:ext cx="1035050" cy="31543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9900" dirty="0">
                <a:solidFill>
                  <a:srgbClr val="3333CC"/>
                </a:solidFill>
                <a:latin typeface="+mn-lt"/>
              </a:rPr>
              <a:t>“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8261350" y="4343400"/>
            <a:ext cx="1035050" cy="31543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9900" dirty="0">
                <a:solidFill>
                  <a:srgbClr val="3333CC"/>
                </a:solidFill>
                <a:latin typeface="+mn-lt"/>
              </a:rPr>
              <a:t>”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722313" y="5649913"/>
            <a:ext cx="67310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800000"/>
                </a:solidFill>
                <a:latin typeface="+mn-lt"/>
              </a:rPr>
              <a:t>Complementary role of Frequentist and Bayesian approaches </a:t>
            </a:r>
            <a:r>
              <a:rPr lang="it-IT" sz="1800" dirty="0">
                <a:solidFill>
                  <a:srgbClr val="800000"/>
                </a:solidFill>
                <a:latin typeface="+mn-lt"/>
                <a:sym typeface="Wingdings"/>
              </a:rPr>
              <a:t></a:t>
            </a:r>
            <a:r>
              <a:rPr lang="en-US" sz="1800" dirty="0">
                <a:solidFill>
                  <a:srgbClr val="800000"/>
                </a:solidFill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24257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>
                <a:ea typeface="ＭＳ Ｐゴシック" pitchFamily="-109" charset="-128"/>
                <a:cs typeface="ＭＳ Ｐゴシック" pitchFamily="-109" charset="-128"/>
              </a:rPr>
              <a:t>Ascertain physics observations</a:t>
            </a:r>
          </a:p>
        </p:txBody>
      </p:sp>
      <p:sp>
        <p:nvSpPr>
          <p:cNvPr id="4199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000">
                <a:ea typeface="ＭＳ Ｐゴシック" charset="-128"/>
                <a:cs typeface="ＭＳ Ｐゴシック" charset="-128"/>
              </a:rPr>
              <a:t>Are those evidence for pentaquark </a:t>
            </a:r>
            <a:r>
              <a:rPr lang="en-US" sz="2000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</a:t>
            </a:r>
            <a:r>
              <a:rPr lang="en-US" sz="2000" baseline="30000">
                <a:solidFill>
                  <a:schemeClr val="accent2"/>
                </a:solidFill>
                <a:latin typeface="Symbol" charset="2"/>
                <a:ea typeface="ＭＳ Ｐゴシック" charset="-128"/>
                <a:cs typeface="ＭＳ Ｐゴシック" charset="-128"/>
                <a:sym typeface="Symbol" charset="2"/>
              </a:rPr>
              <a:t>+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(1520)</a:t>
            </a:r>
            <a:r>
              <a:rPr lang="en-US" sz="2000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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Wingdings" charset="2"/>
              </a:rPr>
              <a:t>K</a:t>
            </a:r>
            <a:r>
              <a:rPr lang="en-US" sz="2000" baseline="30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Wingdings" charset="2"/>
              </a:rPr>
              <a:t>0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Wingdings" charset="2"/>
              </a:rPr>
              <a:t>p</a:t>
            </a:r>
            <a:r>
              <a:rPr lang="en-US" sz="2000">
                <a:ea typeface="ＭＳ Ｐゴシック" charset="-128"/>
                <a:cs typeface="ＭＳ Ｐゴシック" charset="-128"/>
              </a:rPr>
              <a:t>?</a:t>
            </a:r>
          </a:p>
          <a:p>
            <a:r>
              <a:rPr lang="en-US" sz="2000">
                <a:ea typeface="ＭＳ Ｐゴシック" charset="-128"/>
                <a:cs typeface="ＭＳ Ｐゴシック" charset="-128"/>
              </a:rPr>
              <a:t>Influenced by previous evidence papers?</a:t>
            </a:r>
          </a:p>
          <a:p>
            <a:r>
              <a:rPr lang="en-US" sz="2000">
                <a:ea typeface="ＭＳ Ｐゴシック" charset="-128"/>
                <a:cs typeface="ＭＳ Ｐゴシック" charset="-128"/>
              </a:rPr>
              <a:t>Are there other possible interpretations?</a:t>
            </a:r>
          </a:p>
        </p:txBody>
      </p:sp>
      <p:sp>
        <p:nvSpPr>
          <p:cNvPr id="41986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41987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41988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34BBAFCD-5E29-0148-84D4-42D351627854}" type="slidenum">
              <a:rPr lang="it-IT" smtClean="0">
                <a:latin typeface="Arial" charset="0"/>
              </a:rPr>
              <a:pPr/>
              <a:t>9</a:t>
            </a:fld>
            <a:endParaRPr lang="it-IT">
              <a:latin typeface="Arial" charset="0"/>
            </a:endParaRPr>
          </a:p>
        </p:txBody>
      </p:sp>
      <p:pic>
        <p:nvPicPr>
          <p:cNvPr id="4199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2381250"/>
            <a:ext cx="4176713" cy="360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4663" y="2327275"/>
            <a:ext cx="4751387" cy="369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3" name="Text Box 7"/>
          <p:cNvSpPr txBox="1">
            <a:spLocks noChangeArrowheads="1"/>
          </p:cNvSpPr>
          <p:nvPr/>
        </p:nvSpPr>
        <p:spPr bwMode="auto">
          <a:xfrm>
            <a:off x="5580063" y="3213100"/>
            <a:ext cx="1546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10</a:t>
            </a:r>
            <a:r>
              <a:rPr lang="en-US">
                <a:sym typeface="Symbol" charset="2"/>
              </a:rPr>
              <a:t> significance</a:t>
            </a:r>
          </a:p>
        </p:txBody>
      </p:sp>
      <p:sp>
        <p:nvSpPr>
          <p:cNvPr id="41994" name="Rectangle 5"/>
          <p:cNvSpPr>
            <a:spLocks noChangeArrowheads="1"/>
          </p:cNvSpPr>
          <p:nvPr/>
        </p:nvSpPr>
        <p:spPr bwMode="auto">
          <a:xfrm>
            <a:off x="6443663" y="2492375"/>
            <a:ext cx="23844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5F5F5F"/>
                </a:solidFill>
                <a:latin typeface="Arial" charset="0"/>
              </a:rPr>
              <a:t>arXiv:hep-ex/0509033v3</a:t>
            </a:r>
          </a:p>
        </p:txBody>
      </p:sp>
    </p:spTree>
    <p:extLst>
      <p:ext uri="{BB962C8B-B14F-4D97-AF65-F5344CB8AC3E}">
        <p14:creationId xmlns:p14="http://schemas.microsoft.com/office/powerpoint/2010/main" val="149441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>
                <a:ea typeface="ＭＳ Ｐゴシック" pitchFamily="-109" charset="-128"/>
                <a:cs typeface="ＭＳ Ｐゴシック" pitchFamily="-109" charset="-128"/>
              </a:rPr>
              <a:t>Pentaquarks</a:t>
            </a:r>
          </a:p>
        </p:txBody>
      </p:sp>
      <p:sp>
        <p:nvSpPr>
          <p:cNvPr id="4301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>
                <a:ea typeface="ＭＳ Ｐゴシック" charset="-128"/>
                <a:cs typeface="ＭＳ Ｐゴシック" charset="-128"/>
              </a:rPr>
              <a:t>From PDG 2006,</a:t>
            </a:r>
            <a:r>
              <a:rPr lang="en-US" sz="2000" b="1">
                <a:ea typeface="ＭＳ Ｐゴシック" charset="-128"/>
                <a:cs typeface="ＭＳ Ｐゴシック" charset="-128"/>
              </a:rPr>
              <a:t> “PENTAQUARK UPDATE” </a:t>
            </a:r>
            <a:r>
              <a:rPr lang="en-US" sz="2000">
                <a:ea typeface="ＭＳ Ｐゴシック" charset="-128"/>
                <a:cs typeface="ＭＳ Ｐゴシック" charset="-128"/>
              </a:rPr>
              <a:t>(G.Trilling, LBNL)</a:t>
            </a:r>
          </a:p>
          <a:p>
            <a:pPr>
              <a:lnSpc>
                <a:spcPct val="80000"/>
              </a:lnSpc>
            </a:pPr>
            <a:endParaRPr lang="en-US" sz="200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80000"/>
              </a:lnSpc>
            </a:pPr>
            <a:r>
              <a:rPr lang="en-US" sz="2000" i="1">
                <a:latin typeface="Times New Roman" charset="0"/>
                <a:ea typeface="ＭＳ Ｐゴシック" charset="-128"/>
                <a:cs typeface="ＭＳ Ｐゴシック" charset="-128"/>
              </a:rPr>
              <a:t>“In 2003, the field of baryon spectroscopy was almost revolutionized by experimental evidence for the existence of baryon states constructed from five quarks …</a:t>
            </a:r>
            <a:br>
              <a:rPr lang="en-US" sz="2000" i="1">
                <a:latin typeface="Times New Roman" charset="0"/>
                <a:ea typeface="ＭＳ Ｐゴシック" charset="-128"/>
                <a:cs typeface="ＭＳ Ｐゴシック" charset="-128"/>
              </a:rPr>
            </a:br>
            <a:r>
              <a:rPr lang="en-US" sz="2000" i="1">
                <a:latin typeface="Times New Roman" charset="0"/>
                <a:ea typeface="ＭＳ Ｐゴシック" charset="-128"/>
                <a:cs typeface="ＭＳ Ｐゴシック" charset="-128"/>
              </a:rPr>
              <a:t>…To summarize,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with the exception described in the previous paragraph</a:t>
            </a:r>
            <a:r>
              <a:rPr lang="en-US" sz="2000" i="1">
                <a:latin typeface="Times New Roman" charset="0"/>
                <a:ea typeface="ＭＳ Ｐゴシック" charset="-128"/>
                <a:cs typeface="ＭＳ Ｐゴシック" charset="-128"/>
              </a:rPr>
              <a:t>, there has not been a high-statistics confirmation of any of the original experiments that claimed to see the Θ</a:t>
            </a:r>
            <a:r>
              <a:rPr lang="en-US" sz="2000" i="1" baseline="30000">
                <a:latin typeface="Times New Roman" charset="0"/>
                <a:ea typeface="ＭＳ Ｐゴシック" charset="-128"/>
                <a:cs typeface="ＭＳ Ｐゴシック" charset="-128"/>
              </a:rPr>
              <a:t>+</a:t>
            </a:r>
            <a:r>
              <a:rPr lang="en-US" sz="2000" i="1">
                <a:latin typeface="Times New Roman" charset="0"/>
                <a:ea typeface="ＭＳ Ｐゴシック" charset="-128"/>
                <a:cs typeface="ＭＳ Ｐゴシック" charset="-128"/>
              </a:rPr>
              <a:t>; there have been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two high-statistics repeats</a:t>
            </a:r>
            <a:r>
              <a:rPr lang="en-US" sz="2000" i="1">
                <a:latin typeface="Times New Roman" charset="0"/>
                <a:ea typeface="ＭＳ Ｐゴシック" charset="-128"/>
                <a:cs typeface="ＭＳ Ｐゴシック" charset="-128"/>
              </a:rPr>
              <a:t> from Jefferson Lab that have clearly shown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the original positive claims in those two cases to be wrong</a:t>
            </a:r>
            <a:r>
              <a:rPr lang="en-US" sz="2000" i="1">
                <a:latin typeface="Times New Roman" charset="0"/>
                <a:ea typeface="ＭＳ Ｐゴシック" charset="-128"/>
                <a:cs typeface="ＭＳ Ｐゴシック" charset="-128"/>
              </a:rPr>
              <a:t>; there have been a number of other high-statistics experiments, none of which have found any evidence for the Θ</a:t>
            </a:r>
            <a:r>
              <a:rPr lang="en-US" sz="2000" i="1" baseline="30000">
                <a:latin typeface="Times New Roman" charset="0"/>
                <a:ea typeface="ＭＳ Ｐゴシック" charset="-128"/>
                <a:cs typeface="ＭＳ Ｐゴシック" charset="-128"/>
              </a:rPr>
              <a:t>+</a:t>
            </a:r>
            <a:r>
              <a:rPr lang="en-US" sz="2000" i="1">
                <a:latin typeface="Times New Roman" charset="0"/>
                <a:ea typeface="ＭＳ Ｐゴシック" charset="-128"/>
                <a:cs typeface="ＭＳ Ｐゴシック" charset="-128"/>
              </a:rPr>
              <a:t>; and all attempts to confirm the two other claimed pentaquark states have led to negative results. </a:t>
            </a:r>
            <a:br>
              <a:rPr lang="en-US" sz="2000" i="1">
                <a:latin typeface="Times New Roman" charset="0"/>
                <a:ea typeface="ＭＳ Ｐゴシック" charset="-128"/>
                <a:cs typeface="ＭＳ Ｐゴシック" charset="-128"/>
              </a:rPr>
            </a:br>
            <a:br>
              <a:rPr lang="en-US" sz="2000" i="1">
                <a:latin typeface="Times New Roman" charset="0"/>
                <a:ea typeface="ＭＳ Ｐゴシック" charset="-128"/>
                <a:cs typeface="ＭＳ Ｐゴシック" charset="-128"/>
              </a:rPr>
            </a:br>
            <a:r>
              <a:rPr lang="en-US" sz="2000" b="1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The conclusion that pentaquarks in general, and the Θ</a:t>
            </a:r>
            <a:r>
              <a:rPr lang="en-US" sz="2000" b="1" i="1" baseline="30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+</a:t>
            </a:r>
            <a:r>
              <a:rPr lang="en-US" sz="2000" b="1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, in particular, do not exist, appears compelling</a:t>
            </a:r>
            <a:r>
              <a:rPr lang="en-US" sz="2000" i="1">
                <a:latin typeface="Times New Roman" charset="0"/>
                <a:ea typeface="ＭＳ Ｐゴシック" charset="-128"/>
                <a:cs typeface="ＭＳ Ｐゴシック" charset="-128"/>
              </a:rPr>
              <a:t>.”</a:t>
            </a:r>
          </a:p>
        </p:txBody>
      </p:sp>
      <p:sp>
        <p:nvSpPr>
          <p:cNvPr id="43010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43011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43012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9773422E-5B37-824E-9F5B-1964EE63399D}" type="slidenum">
              <a:rPr lang="it-IT" smtClean="0">
                <a:latin typeface="Arial" charset="0"/>
              </a:rPr>
              <a:pPr/>
              <a:t>10</a:t>
            </a:fld>
            <a:endParaRPr lang="it-IT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435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0D9060A-F290-F441-BA18-B469BC97A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Pentaquark: update from </a:t>
            </a:r>
            <a:r>
              <a:rPr lang="en-US" sz="3600" dirty="0" err="1"/>
              <a:t>LHCb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E444BD2D-74AE-1E46-BB2A-1B76C21CFD6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2302" y="1125538"/>
                <a:ext cx="3992674" cy="4970462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l-GR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Λ</m:t>
                        </m:r>
                      </m:e>
                      <m:sub>
                        <m:r>
                          <a:rPr lang="it-IT" sz="2000" i="1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  <m:sup>
                        <m:r>
                          <a:rPr lang="it-IT" sz="2000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en-US" sz="2000" dirty="0"/>
                  <a:t> can decay to </a:t>
                </a:r>
                <a14:m>
                  <m:oMath xmlns:m="http://schemas.openxmlformats.org/officeDocument/2006/math">
                    <m:r>
                      <a:rPr lang="it-IT" sz="2000" b="0" i="1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it-IT" sz="20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it-I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  <m:sSup>
                      <m:sSupPr>
                        <m:ctrlPr>
                          <a:rPr lang="it-I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Λ</m:t>
                        </m:r>
                      </m:e>
                      <m:sup>
                        <m:r>
                          <a:rPr lang="it-I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/>
                  <a:t>,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Λ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000" dirty="0"/>
                  <a:t> is the dominant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Λ</m:t>
                        </m:r>
                      </m:e>
                      <m:sup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/>
                  <a:t> decay</a:t>
                </a:r>
              </a:p>
              <a:p>
                <a:r>
                  <a:rPr lang="en-US" sz="2000" dirty="0"/>
                  <a:t>Alternative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l-GR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Λ</m:t>
                        </m:r>
                      </m:e>
                      <m:sub>
                        <m:r>
                          <a:rPr lang="it-IT" sz="20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  <m:sup>
                        <m:r>
                          <a:rPr lang="it-IT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en-US" sz="2000" dirty="0"/>
                  <a:t> decay chain via </a:t>
                </a:r>
                <a:r>
                  <a:rPr lang="en-US" sz="2000" dirty="0" err="1"/>
                  <a:t>pentraquark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it-IT" sz="20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it-IT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  <m:sup>
                        <m:r>
                          <a:rPr lang="it-IT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</m:oMath>
                </a14:m>
                <a:r>
                  <a:rPr lang="en-US" sz="2000" dirty="0"/>
                  <a:t>state gives the same final state with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it-IT" sz="20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it-IT" sz="2000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  <m:sup>
                        <m:r>
                          <a:rPr lang="it-IT" sz="2000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  <m:r>
                      <a:rPr lang="it-I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it-I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𝐽</m:t>
                    </m:r>
                    <m:r>
                      <a:rPr lang="it-I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a:rPr lang="it-I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  <m:r>
                      <a:rPr lang="it-I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</m:oMath>
                </a14:m>
                <a:endParaRPr lang="en-US" sz="2000" dirty="0"/>
              </a:p>
              <a:p>
                <a:r>
                  <a:rPr lang="en-US" sz="2000" dirty="0"/>
                  <a:t>Null hypothesis (no pentaquark) excluded at ~9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sz="2000" dirty="0"/>
                  <a:t> level</a:t>
                </a:r>
              </a:p>
            </p:txBody>
          </p:sp>
        </mc:Choice>
        <mc:Fallback xmlns=""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E444BD2D-74AE-1E46-BB2A-1B76C21CFD6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2302" y="1125538"/>
                <a:ext cx="3992674" cy="4970462"/>
              </a:xfrm>
              <a:blipFill>
                <a:blip r:embed="rId2"/>
                <a:stretch>
                  <a:fillRect l="-1592" t="-510" r="-95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DB7ECBA-DE2E-F14D-BA22-102B6BBEBA3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D26BB52-46EC-534E-B34D-B3E31047C7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E98FD9C-EA0C-3F49-9A58-872508425388}" type="slidenum">
              <a:rPr lang="it-IT" smtClean="0"/>
              <a:pPr>
                <a:defRPr/>
              </a:pPr>
              <a:t>11</a:t>
            </a:fld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DA301591-843A-264F-97BD-CE4E9DF716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32161">
            <a:off x="4566915" y="1100429"/>
            <a:ext cx="4312519" cy="22833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0B735732-3244-0341-B7D2-0FCF1DC97A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420" y="4494445"/>
            <a:ext cx="4759964" cy="1335933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37AD3900-4ED7-474B-B1D9-D859A4854C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3686" y="3991708"/>
            <a:ext cx="3630313" cy="2866292"/>
          </a:xfrm>
          <a:prstGeom prst="rect">
            <a:avLst/>
          </a:prstGeom>
        </p:spPr>
      </p:pic>
      <p:cxnSp>
        <p:nvCxnSpPr>
          <p:cNvPr id="11" name="Connettore 2 10">
            <a:extLst>
              <a:ext uri="{FF2B5EF4-FFF2-40B4-BE49-F238E27FC236}">
                <a16:creationId xmlns:a16="http://schemas.microsoft.com/office/drawing/2014/main" id="{ACF5DC18-B5A5-2647-8272-FD90CA683E65}"/>
              </a:ext>
            </a:extLst>
          </p:cNvPr>
          <p:cNvCxnSpPr/>
          <p:nvPr/>
        </p:nvCxnSpPr>
        <p:spPr bwMode="auto">
          <a:xfrm flipH="1">
            <a:off x="7574626" y="4674896"/>
            <a:ext cx="545123" cy="16231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7792DECB-599D-BB41-AE29-C0576536E00E}"/>
                  </a:ext>
                </a:extLst>
              </p:cNvPr>
              <p:cNvSpPr txBox="1"/>
              <p:nvPr/>
            </p:nvSpPr>
            <p:spPr>
              <a:xfrm>
                <a:off x="8119749" y="4494445"/>
                <a:ext cx="9024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400" dirty="0">
                    <a:solidFill>
                      <a:srgbClr val="FF0000"/>
                    </a:solidFill>
                    <a:latin typeface="+mn-lt"/>
                  </a:rPr>
                  <a:t>Fit with no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it-IT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it-IT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  <m:sup>
                        <m:r>
                          <a:rPr lang="it-IT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</m:oMath>
                </a14:m>
                <a:r>
                  <a:rPr lang="it-IT" sz="1400" dirty="0">
                    <a:solidFill>
                      <a:srgbClr val="FF0000"/>
                    </a:solidFill>
                    <a:latin typeface="+mn-lt"/>
                  </a:rPr>
                  <a:t> </a:t>
                </a:r>
              </a:p>
            </p:txBody>
          </p:sp>
        </mc:Choice>
        <mc:Fallback xmlns="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7792DECB-599D-BB41-AE29-C0576536E0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9749" y="4494445"/>
                <a:ext cx="902486" cy="523220"/>
              </a:xfrm>
              <a:prstGeom prst="rect">
                <a:avLst/>
              </a:prstGeom>
              <a:blipFill>
                <a:blip r:embed="rId6"/>
                <a:stretch>
                  <a:fillRect l="-1389" t="-2381" b="-952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90825A50-8903-9945-9B80-C6A1D34BBD05}"/>
              </a:ext>
            </a:extLst>
          </p:cNvPr>
          <p:cNvCxnSpPr>
            <a:cxnSpLocks/>
          </p:cNvCxnSpPr>
          <p:nvPr/>
        </p:nvCxnSpPr>
        <p:spPr bwMode="auto">
          <a:xfrm>
            <a:off x="6553200" y="3991708"/>
            <a:ext cx="446709" cy="39232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4DFA3280-C62C-5942-B029-5206B0060CB6}"/>
              </a:ext>
            </a:extLst>
          </p:cNvPr>
          <p:cNvSpPr txBox="1"/>
          <p:nvPr/>
        </p:nvSpPr>
        <p:spPr>
          <a:xfrm>
            <a:off x="6147235" y="3683931"/>
            <a:ext cx="902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latin typeface="+mn-lt"/>
              </a:rPr>
              <a:t>Data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76A709B-76F8-B641-AB28-3F58B2F2DA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</p:spTree>
    <p:extLst>
      <p:ext uri="{BB962C8B-B14F-4D97-AF65-F5344CB8AC3E}">
        <p14:creationId xmlns:p14="http://schemas.microsoft.com/office/powerpoint/2010/main" val="37324902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Dark matter search</a:t>
            </a:r>
          </a:p>
        </p:txBody>
      </p:sp>
      <p:sp>
        <p:nvSpPr>
          <p:cNvPr id="4403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>
                <a:ea typeface="ＭＳ Ｐゴシック" charset="-128"/>
                <a:cs typeface="ＭＳ Ｐゴシック" charset="-128"/>
              </a:rPr>
              <a:t>Are those observations of Dark matter?</a:t>
            </a:r>
          </a:p>
        </p:txBody>
      </p:sp>
      <p:sp>
        <p:nvSpPr>
          <p:cNvPr id="44034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44035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44036" name="Slide Number Placeholder 5"/>
          <p:cNvSpPr>
            <a:spLocks noGrp="1"/>
          </p:cNvSpPr>
          <p:nvPr>
            <p:ph type="sldNum" sz="quarter" idx="4"/>
          </p:nvPr>
        </p:nvSpPr>
        <p:spPr>
          <a:noFill/>
        </p:spPr>
        <p:txBody>
          <a:bodyPr/>
          <a:lstStyle/>
          <a:p>
            <a:fld id="{B8059E93-7123-FD44-93BF-96AE9A931371}" type="slidenum">
              <a:rPr lang="it-IT" smtClean="0">
                <a:latin typeface="Arial" charset="0"/>
              </a:rPr>
              <a:pPr/>
              <a:t>12</a:t>
            </a:fld>
            <a:endParaRPr lang="it-IT">
              <a:latin typeface="Arial" charset="0"/>
            </a:endParaRPr>
          </a:p>
        </p:txBody>
      </p:sp>
      <p:pic>
        <p:nvPicPr>
          <p:cNvPr id="4403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4150" y="1557338"/>
            <a:ext cx="4235450" cy="453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0" name="Rectangle 5"/>
          <p:cNvSpPr>
            <a:spLocks noChangeArrowheads="1"/>
          </p:cNvSpPr>
          <p:nvPr/>
        </p:nvSpPr>
        <p:spPr bwMode="auto">
          <a:xfrm>
            <a:off x="4643438" y="5805488"/>
            <a:ext cx="2686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Eur.Phys.J.C56:333-355,2008 </a:t>
            </a:r>
          </a:p>
        </p:txBody>
      </p:sp>
      <p:pic>
        <p:nvPicPr>
          <p:cNvPr id="44041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700213"/>
            <a:ext cx="4392613" cy="314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2" name="Rectangle 7"/>
          <p:cNvSpPr>
            <a:spLocks noChangeArrowheads="1"/>
          </p:cNvSpPr>
          <p:nvPr/>
        </p:nvSpPr>
        <p:spPr bwMode="auto">
          <a:xfrm>
            <a:off x="7029450" y="4797425"/>
            <a:ext cx="19351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r>
              <a:rPr lang="en-US" i="1">
                <a:solidFill>
                  <a:schemeClr val="accent2"/>
                </a:solidFill>
              </a:rPr>
              <a:t>Nature</a:t>
            </a:r>
            <a:r>
              <a:rPr lang="en-US">
                <a:solidFill>
                  <a:schemeClr val="accent2"/>
                </a:solidFill>
              </a:rPr>
              <a:t> </a:t>
            </a:r>
            <a:r>
              <a:rPr lang="en-US" b="1">
                <a:solidFill>
                  <a:schemeClr val="accent2"/>
                </a:solidFill>
              </a:rPr>
              <a:t>456</a:t>
            </a:r>
            <a:r>
              <a:rPr lang="en-US">
                <a:solidFill>
                  <a:schemeClr val="accent2"/>
                </a:solidFill>
              </a:rPr>
              <a:t>, 362-365 </a:t>
            </a:r>
          </a:p>
        </p:txBody>
      </p:sp>
    </p:spTree>
    <p:extLst>
      <p:ext uri="{BB962C8B-B14F-4D97-AF65-F5344CB8AC3E}">
        <p14:creationId xmlns:p14="http://schemas.microsoft.com/office/powerpoint/2010/main" val="15599470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>
                <a:ea typeface="ＭＳ Ｐゴシック" pitchFamily="-109" charset="-128"/>
                <a:cs typeface="ＭＳ Ｐゴシック" pitchFamily="-109" charset="-128"/>
              </a:rPr>
              <a:t>From PDG Review…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1588" indent="12700">
              <a:buFontTx/>
              <a:buNone/>
            </a:pPr>
            <a:r>
              <a:rPr lang="en-US" sz="2800" i="1" dirty="0">
                <a:latin typeface="Times New Roman" charset="0"/>
                <a:ea typeface="ＭＳ Ｐゴシック" charset="-128"/>
                <a:cs typeface="ＭＳ Ｐゴシック" charset="-128"/>
              </a:rPr>
              <a:t>“The intervals constructed according to the unified procedure for a Poisson variable n consisting of signal and background have the property that </a:t>
            </a:r>
            <a:r>
              <a:rPr lang="en-US" sz="2800" i="1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for </a:t>
            </a:r>
            <a:br>
              <a:rPr lang="en-US" sz="2800" i="1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</a:br>
            <a:r>
              <a:rPr lang="en-US" sz="2800" i="1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n = 0 observed events, the upper limit decreases for increasing expected background</a:t>
            </a:r>
            <a:r>
              <a:rPr lang="en-US" sz="2800" i="1" dirty="0">
                <a:latin typeface="Times New Roman" charset="0"/>
                <a:ea typeface="ＭＳ Ｐゴシック" charset="-128"/>
                <a:cs typeface="ＭＳ Ｐゴシック" charset="-128"/>
              </a:rPr>
              <a:t>. This is counter-intuitive, since it is known that </a:t>
            </a:r>
            <a:r>
              <a:rPr lang="en-US" sz="2800" i="1" dirty="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if n = 0 for the experiment in question, then no background was observed, and therefore one may argue that the expected background should not be relevant</a:t>
            </a:r>
            <a:r>
              <a:rPr lang="en-US" sz="2800" i="1" dirty="0">
                <a:latin typeface="Times New Roman" charset="0"/>
                <a:ea typeface="ＭＳ Ｐゴシック" charset="-128"/>
                <a:cs typeface="ＭＳ Ｐゴシック" charset="-128"/>
              </a:rPr>
              <a:t>. The extent to which one should regard this feature as a drawback is a subject of some controversy”</a:t>
            </a:r>
          </a:p>
        </p:txBody>
      </p:sp>
      <p:sp>
        <p:nvSpPr>
          <p:cNvPr id="53252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</p:spTree>
    <p:extLst>
      <p:ext uri="{BB962C8B-B14F-4D97-AF65-F5344CB8AC3E}">
        <p14:creationId xmlns:p14="http://schemas.microsoft.com/office/powerpoint/2010/main" val="15961681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flip-flopping issue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When to quote a </a:t>
            </a:r>
            <a:r>
              <a:rPr lang="en-US" sz="2800" dirty="0">
                <a:solidFill>
                  <a:schemeClr val="accent2"/>
                </a:solidFill>
              </a:rPr>
              <a:t>central value </a:t>
            </a:r>
            <a:r>
              <a:rPr lang="en-US" sz="2800" dirty="0"/>
              <a:t>or </a:t>
            </a:r>
            <a:r>
              <a:rPr lang="en-US" sz="2800" dirty="0">
                <a:solidFill>
                  <a:srgbClr val="3333CC"/>
                </a:solidFill>
              </a:rPr>
              <a:t>upper limit</a:t>
            </a:r>
            <a:r>
              <a:rPr lang="en-US" sz="2800" dirty="0"/>
              <a:t>?</a:t>
            </a:r>
          </a:p>
          <a:p>
            <a:r>
              <a:rPr lang="en-US" sz="2800" dirty="0"/>
              <a:t>A popular choice was:</a:t>
            </a:r>
          </a:p>
          <a:p>
            <a:pPr lvl="1"/>
            <a:r>
              <a:rPr lang="en-US" i="1" dirty="0">
                <a:solidFill>
                  <a:srgbClr val="660066"/>
                </a:solidFill>
                <a:latin typeface="Times New Roman" charset="0"/>
              </a:rPr>
              <a:t>“Quote a </a:t>
            </a:r>
            <a:r>
              <a:rPr lang="en-US" dirty="0">
                <a:solidFill>
                  <a:srgbClr val="660066"/>
                </a:solidFill>
                <a:latin typeface="Times New Roman" charset="0"/>
              </a:rPr>
              <a:t>90% CL</a:t>
            </a:r>
            <a:r>
              <a:rPr lang="en-US" i="1" dirty="0">
                <a:solidFill>
                  <a:srgbClr val="660066"/>
                </a:solidFill>
                <a:latin typeface="Times New Roman" charset="0"/>
              </a:rPr>
              <a:t> upper limit</a:t>
            </a:r>
            <a:br>
              <a:rPr lang="en-US" i="1" dirty="0">
                <a:solidFill>
                  <a:srgbClr val="660066"/>
                </a:solidFill>
                <a:latin typeface="Times New Roman" charset="0"/>
              </a:rPr>
            </a:br>
            <a:r>
              <a:rPr lang="en-US" i="1" dirty="0">
                <a:solidFill>
                  <a:srgbClr val="660066"/>
                </a:solidFill>
                <a:latin typeface="Times New Roman" charset="0"/>
              </a:rPr>
              <a:t>of the measurement if the</a:t>
            </a:r>
            <a:br>
              <a:rPr lang="en-US" i="1" dirty="0">
                <a:solidFill>
                  <a:srgbClr val="660066"/>
                </a:solidFill>
                <a:latin typeface="Times New Roman" charset="0"/>
              </a:rPr>
            </a:br>
            <a:r>
              <a:rPr lang="en-US" i="1" dirty="0">
                <a:solidFill>
                  <a:srgbClr val="660066"/>
                </a:solidFill>
                <a:latin typeface="Times New Roman" charset="0"/>
              </a:rPr>
              <a:t>significance is below </a:t>
            </a:r>
            <a:r>
              <a:rPr lang="en-US" dirty="0">
                <a:solidFill>
                  <a:srgbClr val="660066"/>
                </a:solidFill>
                <a:latin typeface="Times New Roman" charset="0"/>
              </a:rPr>
              <a:t>3</a:t>
            </a:r>
            <a:r>
              <a:rPr lang="en-US" i="1" dirty="0">
                <a:solidFill>
                  <a:srgbClr val="660066"/>
                </a:solidFill>
                <a:latin typeface="Times New Roman" charset="0"/>
                <a:sym typeface="Symbol" charset="2"/>
              </a:rPr>
              <a:t>σ; </a:t>
            </a:r>
            <a:br>
              <a:rPr lang="en-US" i="1" dirty="0">
                <a:solidFill>
                  <a:srgbClr val="660066"/>
                </a:solidFill>
                <a:latin typeface="Times New Roman" charset="0"/>
                <a:sym typeface="Symbol" charset="2"/>
              </a:rPr>
            </a:br>
            <a:r>
              <a:rPr lang="en-US" i="1" dirty="0">
                <a:solidFill>
                  <a:srgbClr val="660066"/>
                </a:solidFill>
                <a:latin typeface="Times New Roman" charset="0"/>
                <a:sym typeface="Symbol" charset="2"/>
              </a:rPr>
              <a:t>quote a central value otherwise”</a:t>
            </a:r>
          </a:p>
          <a:p>
            <a:pPr lvl="1"/>
            <a:r>
              <a:rPr lang="en-US" sz="2400" dirty="0">
                <a:sym typeface="Symbol" charset="2"/>
              </a:rPr>
              <a:t>Upper limit ↔ central interval</a:t>
            </a:r>
            <a:br>
              <a:rPr lang="en-US" sz="2400" dirty="0">
                <a:sym typeface="Symbol" charset="2"/>
              </a:rPr>
            </a:br>
            <a:r>
              <a:rPr lang="en-US" sz="2400" dirty="0">
                <a:sym typeface="Symbol" charset="2"/>
              </a:rPr>
              <a:t>decided according to observed</a:t>
            </a:r>
            <a:br>
              <a:rPr lang="en-US" sz="2400" dirty="0">
                <a:sym typeface="Symbol" charset="2"/>
              </a:rPr>
            </a:br>
            <a:r>
              <a:rPr lang="en-US" sz="2400" dirty="0">
                <a:sym typeface="Symbol" charset="2"/>
              </a:rPr>
              <a:t>data</a:t>
            </a:r>
          </a:p>
          <a:p>
            <a:r>
              <a:rPr lang="en-US" sz="2800" dirty="0">
                <a:solidFill>
                  <a:srgbClr val="800000"/>
                </a:solidFill>
                <a:sym typeface="Symbol" charset="2"/>
              </a:rPr>
              <a:t>This produces an incorrect</a:t>
            </a:r>
            <a:br>
              <a:rPr lang="en-US" sz="2800" dirty="0">
                <a:solidFill>
                  <a:srgbClr val="800000"/>
                </a:solidFill>
                <a:sym typeface="Symbol" charset="2"/>
              </a:rPr>
            </a:br>
            <a:r>
              <a:rPr lang="en-US" sz="2800" dirty="0">
                <a:solidFill>
                  <a:srgbClr val="800000"/>
                </a:solidFill>
                <a:sym typeface="Symbol" charset="2"/>
              </a:rPr>
              <a:t>coverage!</a:t>
            </a:r>
          </a:p>
          <a:p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804" y="1815050"/>
            <a:ext cx="2707741" cy="3944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6353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Counting experiments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/>
              <a:t>The only information from our measurements is the number of observed events of the kind of interest</a:t>
            </a:r>
          </a:p>
          <a:p>
            <a:r>
              <a:rPr lang="en-US" sz="1600" dirty="0"/>
              <a:t>Expected distribution is Poissonian: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3333CC"/>
                </a:solidFill>
              </a:rPr>
              <a:t>Hypotheses test </a:t>
            </a:r>
            <a:r>
              <a:rPr lang="en-US" sz="1600" dirty="0"/>
              <a:t>terminology:</a:t>
            </a:r>
          </a:p>
          <a:p>
            <a:pPr lvl="1"/>
            <a:r>
              <a:rPr lang="en-US" sz="1600" dirty="0">
                <a:solidFill>
                  <a:srgbClr val="3333CC"/>
                </a:solidFill>
              </a:rPr>
              <a:t>Null hypothesis (H</a:t>
            </a:r>
            <a:r>
              <a:rPr lang="en-US" sz="1600" baseline="-25000" dirty="0">
                <a:solidFill>
                  <a:srgbClr val="3333CC"/>
                </a:solidFill>
              </a:rPr>
              <a:t>0</a:t>
            </a:r>
            <a:r>
              <a:rPr lang="en-US" sz="1600" dirty="0">
                <a:solidFill>
                  <a:srgbClr val="3333CC"/>
                </a:solidFill>
              </a:rPr>
              <a:t>)</a:t>
            </a:r>
            <a:r>
              <a:rPr lang="en-US" sz="1600" dirty="0"/>
              <a:t>: </a:t>
            </a:r>
            <a:r>
              <a:rPr lang="en-US" sz="1600" i="1" dirty="0" err="1">
                <a:solidFill>
                  <a:schemeClr val="accent2"/>
                </a:solidFill>
                <a:latin typeface="+mj-lt"/>
              </a:rPr>
              <a:t>s</a:t>
            </a:r>
            <a:r>
              <a:rPr lang="en-US" sz="1600" dirty="0">
                <a:solidFill>
                  <a:schemeClr val="accent2"/>
                </a:solidFill>
                <a:latin typeface="+mj-lt"/>
              </a:rPr>
              <a:t> = 0</a:t>
            </a:r>
          </a:p>
          <a:p>
            <a:pPr lvl="1"/>
            <a:r>
              <a:rPr lang="en-US" sz="1600" dirty="0">
                <a:solidFill>
                  <a:srgbClr val="3333CC"/>
                </a:solidFill>
              </a:rPr>
              <a:t>Alternative hypothesis (H</a:t>
            </a:r>
            <a:r>
              <a:rPr lang="en-US" sz="1600" baseline="-25000" dirty="0">
                <a:solidFill>
                  <a:srgbClr val="3333CC"/>
                </a:solidFill>
              </a:rPr>
              <a:t>1</a:t>
            </a:r>
            <a:r>
              <a:rPr lang="en-US" sz="1600" dirty="0">
                <a:solidFill>
                  <a:srgbClr val="3333CC"/>
                </a:solidFill>
              </a:rPr>
              <a:t>)</a:t>
            </a:r>
            <a:r>
              <a:rPr lang="en-US" sz="1600" dirty="0"/>
              <a:t>: test against a specific value of </a:t>
            </a:r>
            <a:r>
              <a:rPr lang="en-US" sz="1800" i="1" dirty="0" err="1">
                <a:solidFill>
                  <a:schemeClr val="accent2"/>
                </a:solidFill>
                <a:latin typeface="+mj-lt"/>
              </a:rPr>
              <a:t>s</a:t>
            </a:r>
            <a:r>
              <a:rPr lang="en-US" sz="1800" i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800" dirty="0">
                <a:solidFill>
                  <a:schemeClr val="accent2"/>
                </a:solidFill>
                <a:latin typeface="+mj-lt"/>
              </a:rPr>
              <a:t>&gt; 0</a:t>
            </a:r>
            <a:endParaRPr lang="en-US" sz="1800" dirty="0"/>
          </a:p>
          <a:p>
            <a:r>
              <a:rPr lang="en-US" sz="1600" dirty="0"/>
              <a:t>An experiment outcome is a specific value of </a:t>
            </a:r>
            <a:r>
              <a:rPr lang="en-US" sz="1800" i="1" dirty="0" err="1">
                <a:solidFill>
                  <a:srgbClr val="3333CC"/>
                </a:solidFill>
                <a:latin typeface="+mj-lt"/>
              </a:rPr>
              <a:t>n</a:t>
            </a:r>
            <a:r>
              <a:rPr lang="en-US" sz="1600" dirty="0"/>
              <a:t>: </a:t>
            </a:r>
            <a:r>
              <a:rPr lang="en-US" sz="1800" i="1" dirty="0" err="1">
                <a:solidFill>
                  <a:srgbClr val="3333CC"/>
                </a:solidFill>
                <a:latin typeface="+mj-lt"/>
              </a:rPr>
              <a:t>n</a:t>
            </a:r>
            <a:r>
              <a:rPr lang="en-US" sz="1800" i="1" dirty="0">
                <a:solidFill>
                  <a:srgbClr val="3333CC"/>
                </a:solidFill>
                <a:latin typeface="+mj-lt"/>
              </a:rPr>
              <a:t> </a:t>
            </a:r>
            <a:r>
              <a:rPr lang="en-US" sz="1800" dirty="0">
                <a:solidFill>
                  <a:srgbClr val="3333CC"/>
                </a:solidFill>
                <a:latin typeface="+mj-lt"/>
              </a:rPr>
              <a:t>=  </a:t>
            </a:r>
            <a:r>
              <a:rPr lang="en-US" sz="1800" i="1" dirty="0" err="1">
                <a:solidFill>
                  <a:srgbClr val="3333CC"/>
                </a:solidFill>
                <a:latin typeface="+mj-lt"/>
              </a:rPr>
              <a:t>n</a:t>
            </a:r>
            <a:r>
              <a:rPr lang="en-US" sz="1800" baseline="-25000" dirty="0" err="1">
                <a:solidFill>
                  <a:srgbClr val="3333CC"/>
                </a:solidFill>
                <a:latin typeface="+mj-lt"/>
              </a:rPr>
              <a:t>obs</a:t>
            </a:r>
            <a:endParaRPr lang="en-US" sz="1800" dirty="0"/>
          </a:p>
          <a:p>
            <a:r>
              <a:rPr lang="en-US" sz="1600" dirty="0"/>
              <a:t>If we observe </a:t>
            </a:r>
            <a:r>
              <a:rPr lang="en-US" sz="1600" dirty="0">
                <a:solidFill>
                  <a:srgbClr val="3333CC"/>
                </a:solidFill>
              </a:rPr>
              <a:t>zero events </a:t>
            </a:r>
            <a:r>
              <a:rPr lang="en-US" sz="1600" dirty="0"/>
              <a:t>we can state that:</a:t>
            </a:r>
          </a:p>
          <a:p>
            <a:pPr lvl="1"/>
            <a:r>
              <a:rPr lang="en-US" sz="1400" dirty="0"/>
              <a:t>No background events have been observed (</a:t>
            </a:r>
            <a:r>
              <a:rPr lang="en-US" sz="1600" i="1" dirty="0" err="1">
                <a:solidFill>
                  <a:schemeClr val="accent2"/>
                </a:solidFill>
                <a:latin typeface="Times New Roman" charset="0"/>
                <a:cs typeface="ＭＳ Ｐゴシック" charset="-128"/>
              </a:rPr>
              <a:t>n</a:t>
            </a:r>
            <a:r>
              <a:rPr lang="en-US" sz="1600" i="1" baseline="-25000" dirty="0" err="1">
                <a:solidFill>
                  <a:schemeClr val="accent2"/>
                </a:solidFill>
                <a:latin typeface="Times New Roman" charset="0"/>
                <a:cs typeface="ＭＳ Ｐゴシック" charset="-128"/>
              </a:rPr>
              <a:t>b</a:t>
            </a:r>
            <a:r>
              <a:rPr lang="en-US" sz="1600" i="1" dirty="0">
                <a:solidFill>
                  <a:schemeClr val="accent2"/>
                </a:solidFill>
                <a:latin typeface="Times New Roman" charset="0"/>
              </a:rPr>
              <a:t> = </a:t>
            </a:r>
            <a:r>
              <a:rPr lang="en-US" sz="1600" dirty="0">
                <a:solidFill>
                  <a:schemeClr val="accent2"/>
                </a:solidFill>
                <a:latin typeface="Times New Roman" charset="0"/>
              </a:rPr>
              <a:t>0</a:t>
            </a:r>
            <a:r>
              <a:rPr lang="en-US" sz="1400" dirty="0"/>
              <a:t>)</a:t>
            </a:r>
          </a:p>
          <a:p>
            <a:pPr lvl="1"/>
            <a:r>
              <a:rPr lang="en-US" sz="1400" dirty="0"/>
              <a:t>No signal events have been observed (</a:t>
            </a:r>
            <a:r>
              <a:rPr lang="en-US" sz="1600" i="1" dirty="0">
                <a:solidFill>
                  <a:schemeClr val="accent2"/>
                </a:solidFill>
                <a:latin typeface="Times New Roman" charset="0"/>
                <a:cs typeface="ＭＳ Ｐゴシック" charset="-128"/>
              </a:rPr>
              <a:t>n</a:t>
            </a:r>
            <a:r>
              <a:rPr lang="en-US" sz="1600" i="1" baseline="-25000" dirty="0">
                <a:solidFill>
                  <a:schemeClr val="accent2"/>
                </a:solidFill>
                <a:latin typeface="Times New Roman" charset="0"/>
                <a:cs typeface="ＭＳ Ｐゴシック" charset="-128"/>
              </a:rPr>
              <a:t>s</a:t>
            </a:r>
            <a:r>
              <a:rPr lang="en-US" sz="1600" i="1" dirty="0">
                <a:solidFill>
                  <a:schemeClr val="accent2"/>
                </a:solidFill>
                <a:latin typeface="Times New Roman" charset="0"/>
              </a:rPr>
              <a:t> = </a:t>
            </a:r>
            <a:r>
              <a:rPr lang="en-US" sz="1600" dirty="0">
                <a:solidFill>
                  <a:schemeClr val="accent2"/>
                </a:solidFill>
                <a:latin typeface="Times New Roman" charset="0"/>
              </a:rPr>
              <a:t>0</a:t>
            </a:r>
            <a:r>
              <a:rPr lang="en-US" sz="1400" dirty="0"/>
              <a:t>)</a:t>
            </a:r>
          </a:p>
          <a:p>
            <a:r>
              <a:rPr lang="en-US" sz="1600" dirty="0">
                <a:solidFill>
                  <a:schemeClr val="accent2"/>
                </a:solidFill>
              </a:rPr>
              <a:t>Further simplification</a:t>
            </a:r>
            <a:r>
              <a:rPr lang="en-US" sz="1600" dirty="0"/>
              <a:t>: let’s assume that the expected background </a:t>
            </a:r>
            <a:r>
              <a:rPr lang="en-US" sz="1800" i="1" dirty="0" err="1">
                <a:solidFill>
                  <a:schemeClr val="accent2"/>
                </a:solidFill>
                <a:latin typeface="Times New Roman" charset="0"/>
              </a:rPr>
              <a:t>b</a:t>
            </a:r>
            <a:r>
              <a:rPr lang="en-US" sz="1600" dirty="0"/>
              <a:t> is negligible: </a:t>
            </a:r>
            <a:r>
              <a:rPr lang="en-US" sz="1800" i="1" dirty="0" err="1">
                <a:solidFill>
                  <a:schemeClr val="accent2"/>
                </a:solidFill>
                <a:latin typeface="Times New Roman" charset="0"/>
              </a:rPr>
              <a:t>b</a:t>
            </a:r>
            <a:r>
              <a:rPr lang="en-US" sz="1800" i="1" dirty="0">
                <a:solidFill>
                  <a:schemeClr val="accent2"/>
                </a:solidFill>
                <a:latin typeface="Times New Roman" charset="0"/>
              </a:rPr>
              <a:t> </a:t>
            </a:r>
            <a:r>
              <a:rPr lang="en-US" sz="1800" dirty="0">
                <a:solidFill>
                  <a:schemeClr val="accent2"/>
                </a:solidFill>
                <a:latin typeface="Times New Roman" charset="0"/>
              </a:rPr>
              <a:t>≅</a:t>
            </a:r>
            <a:r>
              <a:rPr lang="en-US" sz="1800" i="1" dirty="0">
                <a:solidFill>
                  <a:schemeClr val="accent2"/>
                </a:solidFill>
                <a:latin typeface="Times New Roman" charset="0"/>
              </a:rPr>
              <a:t> </a:t>
            </a:r>
            <a:r>
              <a:rPr lang="en-US" sz="1800" dirty="0">
                <a:solidFill>
                  <a:schemeClr val="accent2"/>
                </a:solidFill>
                <a:latin typeface="Times New Roman" charset="0"/>
              </a:rPr>
              <a:t>0</a:t>
            </a:r>
            <a:endParaRPr lang="en-US" sz="1800" dirty="0">
              <a:latin typeface="Times New Roman" charset="0"/>
            </a:endParaRPr>
          </a:p>
          <a:p>
            <a:endParaRPr lang="en-US" sz="1600" dirty="0"/>
          </a:p>
          <a:p>
            <a:endParaRPr lang="en-US" sz="16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9" name="Segnaposto piè di pagina 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981200"/>
            <a:ext cx="4186634" cy="805652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5229200"/>
            <a:ext cx="2514600" cy="84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3131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Upper limits for event counting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The simplest search for a new signal consists of </a:t>
            </a:r>
            <a:r>
              <a:rPr lang="en-US" sz="2400" dirty="0">
                <a:solidFill>
                  <a:srgbClr val="3333CC"/>
                </a:solidFill>
              </a:rPr>
              <a:t>counting the number of events passing a specified selection</a:t>
            </a:r>
          </a:p>
          <a:p>
            <a:r>
              <a:rPr lang="en-US" sz="2400" dirty="0"/>
              <a:t>The number of selected events </a:t>
            </a:r>
            <a:r>
              <a:rPr lang="en-US" sz="2400" i="1" dirty="0">
                <a:solidFill>
                  <a:schemeClr val="accent2"/>
                </a:solidFill>
                <a:latin typeface="+mj-lt"/>
              </a:rPr>
              <a:t>n</a:t>
            </a:r>
            <a:r>
              <a:rPr lang="en-US" sz="2400" dirty="0"/>
              <a:t> is distributed according to a </a:t>
            </a:r>
            <a:r>
              <a:rPr lang="en-US" sz="2400" dirty="0">
                <a:solidFill>
                  <a:srgbClr val="3333CC"/>
                </a:solidFill>
              </a:rPr>
              <a:t>Poissonian</a:t>
            </a:r>
            <a:r>
              <a:rPr lang="en-US" sz="2400" dirty="0"/>
              <a:t> distribution</a:t>
            </a:r>
            <a:endParaRPr lang="en-US" sz="2400" dirty="0">
              <a:solidFill>
                <a:srgbClr val="3333CC"/>
              </a:solidFill>
            </a:endParaRPr>
          </a:p>
          <a:p>
            <a:r>
              <a:rPr lang="en-US" sz="2400" dirty="0"/>
              <a:t>Expected </a:t>
            </a:r>
            <a:r>
              <a:rPr lang="en-US" sz="2400" i="1" dirty="0">
                <a:solidFill>
                  <a:schemeClr val="accent2"/>
                </a:solidFill>
                <a:latin typeface="+mj-lt"/>
              </a:rPr>
              <a:t>n</a:t>
            </a:r>
            <a:r>
              <a:rPr lang="en-US" sz="2400" i="1" dirty="0">
                <a:solidFill>
                  <a:schemeClr val="accent2"/>
                </a:solidFill>
              </a:rPr>
              <a:t> </a:t>
            </a:r>
            <a:r>
              <a:rPr lang="en-US" sz="2400" dirty="0"/>
              <a:t>for signal + background (</a:t>
            </a:r>
            <a:r>
              <a:rPr lang="en-US" sz="2400" i="1" dirty="0">
                <a:solidFill>
                  <a:srgbClr val="3333CC"/>
                </a:solidFill>
                <a:latin typeface="+mj-lt"/>
              </a:rPr>
              <a:t>H</a:t>
            </a:r>
            <a:r>
              <a:rPr lang="en-US" sz="2400" baseline="-25000" dirty="0">
                <a:solidFill>
                  <a:srgbClr val="3333CC"/>
                </a:solidFill>
                <a:latin typeface="+mj-lt"/>
              </a:rPr>
              <a:t>1</a:t>
            </a:r>
            <a:r>
              <a:rPr lang="en-US" sz="2400" dirty="0"/>
              <a:t>): </a:t>
            </a:r>
            <a:r>
              <a:rPr lang="en-US" sz="2400" i="1" dirty="0">
                <a:solidFill>
                  <a:srgbClr val="3333CC"/>
                </a:solidFill>
                <a:latin typeface="+mj-lt"/>
              </a:rPr>
              <a:t>s</a:t>
            </a:r>
            <a:r>
              <a:rPr lang="en-US" sz="2400" dirty="0">
                <a:solidFill>
                  <a:srgbClr val="3333CC"/>
                </a:solidFill>
                <a:latin typeface="+mj-lt"/>
              </a:rPr>
              <a:t> + </a:t>
            </a:r>
            <a:r>
              <a:rPr lang="en-US" sz="2400" i="1" dirty="0">
                <a:solidFill>
                  <a:srgbClr val="3333CC"/>
                </a:solidFill>
                <a:latin typeface="+mj-lt"/>
              </a:rPr>
              <a:t>b</a:t>
            </a:r>
          </a:p>
          <a:p>
            <a:r>
              <a:rPr lang="en-US" sz="2400" dirty="0"/>
              <a:t>Expected </a:t>
            </a:r>
            <a:r>
              <a:rPr lang="en-US" sz="2400" i="1" dirty="0">
                <a:solidFill>
                  <a:schemeClr val="accent2"/>
                </a:solidFill>
                <a:latin typeface="+mj-lt"/>
              </a:rPr>
              <a:t>n</a:t>
            </a:r>
            <a:r>
              <a:rPr lang="en-US" sz="2400" i="1" dirty="0">
                <a:solidFill>
                  <a:schemeClr val="accent2"/>
                </a:solidFill>
              </a:rPr>
              <a:t> </a:t>
            </a:r>
            <a:r>
              <a:rPr lang="en-US" sz="2400" dirty="0"/>
              <a:t>for background only (</a:t>
            </a:r>
            <a:r>
              <a:rPr lang="en-US" sz="2400" i="1" dirty="0">
                <a:solidFill>
                  <a:srgbClr val="3333CC"/>
                </a:solidFill>
                <a:latin typeface="+mj-lt"/>
              </a:rPr>
              <a:t>H</a:t>
            </a:r>
            <a:r>
              <a:rPr lang="en-US" sz="2400" baseline="-25000" dirty="0">
                <a:solidFill>
                  <a:srgbClr val="3333CC"/>
                </a:solidFill>
                <a:latin typeface="+mj-lt"/>
              </a:rPr>
              <a:t>0</a:t>
            </a:r>
            <a:r>
              <a:rPr lang="en-US" sz="2400" dirty="0"/>
              <a:t>): </a:t>
            </a:r>
            <a:r>
              <a:rPr lang="en-US" sz="2400" i="1" dirty="0">
                <a:solidFill>
                  <a:srgbClr val="3333CC"/>
                </a:solidFill>
                <a:latin typeface="+mj-lt"/>
              </a:rPr>
              <a:t>b</a:t>
            </a:r>
          </a:p>
          <a:p>
            <a:endParaRPr lang="en-US" sz="2400" dirty="0"/>
          </a:p>
          <a:p>
            <a:r>
              <a:rPr lang="en-US" sz="2400" dirty="0"/>
              <a:t>We measure </a:t>
            </a:r>
            <a:r>
              <a:rPr lang="en-US" sz="2400" i="1" dirty="0">
                <a:solidFill>
                  <a:srgbClr val="3333CC"/>
                </a:solidFill>
                <a:latin typeface="+mj-lt"/>
              </a:rPr>
              <a:t>n</a:t>
            </a:r>
            <a:r>
              <a:rPr lang="en-US" sz="2400" dirty="0"/>
              <a:t> events, we want to compare with the two hypotheses </a:t>
            </a:r>
            <a:r>
              <a:rPr lang="en-US" sz="2400" i="1" dirty="0">
                <a:solidFill>
                  <a:schemeClr val="accent2"/>
                </a:solidFill>
                <a:latin typeface="+mj-lt"/>
              </a:rPr>
              <a:t>H</a:t>
            </a:r>
            <a:r>
              <a:rPr lang="en-US" sz="2400" baseline="-25000" dirty="0">
                <a:solidFill>
                  <a:schemeClr val="accent2"/>
                </a:solidFill>
                <a:latin typeface="+mj-lt"/>
              </a:rPr>
              <a:t>1</a:t>
            </a:r>
            <a:r>
              <a:rPr lang="en-US" sz="2400" dirty="0"/>
              <a:t> and </a:t>
            </a:r>
            <a:r>
              <a:rPr lang="en-US" sz="2400" i="1" dirty="0">
                <a:solidFill>
                  <a:schemeClr val="accent2"/>
                </a:solidFill>
                <a:latin typeface="+mj-lt"/>
              </a:rPr>
              <a:t>H</a:t>
            </a:r>
            <a:r>
              <a:rPr lang="en-US" sz="2400" baseline="-25000" dirty="0">
                <a:solidFill>
                  <a:schemeClr val="accent2"/>
                </a:solidFill>
                <a:latin typeface="+mj-lt"/>
              </a:rPr>
              <a:t>0</a:t>
            </a:r>
            <a:r>
              <a:rPr lang="en-US" sz="2400" dirty="0"/>
              <a:t>.</a:t>
            </a:r>
          </a:p>
          <a:p>
            <a:r>
              <a:rPr lang="en-US" sz="2400" dirty="0"/>
              <a:t>Simplest case: </a:t>
            </a:r>
            <a:r>
              <a:rPr lang="en-US" sz="2400" i="1" dirty="0">
                <a:solidFill>
                  <a:srgbClr val="3333CC"/>
                </a:solidFill>
                <a:latin typeface="+mj-lt"/>
              </a:rPr>
              <a:t>b</a:t>
            </a:r>
            <a:r>
              <a:rPr lang="en-US" sz="2400" dirty="0"/>
              <a:t> is known with negligible uncertainty</a:t>
            </a:r>
          </a:p>
          <a:p>
            <a:pPr lvl="1"/>
            <a:r>
              <a:rPr lang="en-US" sz="2000" dirty="0"/>
              <a:t>If not, </a:t>
            </a:r>
            <a:r>
              <a:rPr lang="en-US" sz="2000" dirty="0">
                <a:solidFill>
                  <a:srgbClr val="800000"/>
                </a:solidFill>
              </a:rPr>
              <a:t>uncertainty on its estimate must be taken into account</a:t>
            </a:r>
            <a:endParaRPr lang="en-US" sz="2000" i="1" dirty="0">
              <a:solidFill>
                <a:srgbClr val="800000"/>
              </a:solidFill>
              <a:latin typeface="+mj-lt"/>
            </a:endParaRP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</p:spTree>
    <p:extLst>
      <p:ext uri="{BB962C8B-B14F-4D97-AF65-F5344CB8AC3E}">
        <p14:creationId xmlns:p14="http://schemas.microsoft.com/office/powerpoint/2010/main" val="11327337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Bayesian inference of a Poissonian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ea typeface="ＭＳ Ｐゴシック" charset="-128"/>
                <a:cs typeface="ＭＳ Ｐゴシック" charset="-128"/>
              </a:rPr>
              <a:t>Posterior probability, assuming the prior to be </a:t>
            </a:r>
            <a:r>
              <a:rPr lang="en-US" sz="2400" i="1" dirty="0" err="1">
                <a:solidFill>
                  <a:srgbClr val="3333CC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π</a:t>
            </a:r>
            <a:r>
              <a:rPr lang="en-US" sz="2400" dirty="0" err="1">
                <a:solidFill>
                  <a:srgbClr val="3333CC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(</a:t>
            </a:r>
            <a:r>
              <a:rPr lang="en-US" sz="2400" i="1" dirty="0" err="1">
                <a:solidFill>
                  <a:srgbClr val="3333CC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s</a:t>
            </a:r>
            <a:r>
              <a:rPr lang="en-US" sz="2400" dirty="0">
                <a:solidFill>
                  <a:srgbClr val="3333CC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)</a:t>
            </a:r>
            <a:r>
              <a:rPr lang="en-US" sz="2400" dirty="0">
                <a:ea typeface="ＭＳ Ｐゴシック" charset="-128"/>
                <a:cs typeface="ＭＳ Ｐゴシック" charset="-128"/>
              </a:rPr>
              <a:t>, setting </a:t>
            </a:r>
            <a:r>
              <a:rPr lang="en-US" sz="2400" i="1" dirty="0" err="1">
                <a:solidFill>
                  <a:srgbClr val="3333CC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b</a:t>
            </a:r>
            <a:r>
              <a:rPr lang="en-US" sz="2400" dirty="0">
                <a:solidFill>
                  <a:srgbClr val="3333CC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 = 0 </a:t>
            </a:r>
            <a:r>
              <a:rPr lang="en-US" sz="2400" dirty="0">
                <a:ea typeface="ＭＳ Ｐゴシック" charset="-128"/>
                <a:cs typeface="ＭＳ Ｐゴシック" charset="-128"/>
              </a:rPr>
              <a:t>for simplicity:</a:t>
            </a:r>
          </a:p>
          <a:p>
            <a:endParaRPr lang="en-US" sz="2400" dirty="0">
              <a:ea typeface="ＭＳ Ｐゴシック" charset="-128"/>
              <a:cs typeface="ＭＳ Ｐゴシック" charset="-128"/>
            </a:endParaRPr>
          </a:p>
          <a:p>
            <a:endParaRPr lang="en-US" sz="2400" dirty="0">
              <a:ea typeface="ＭＳ Ｐゴシック" charset="-128"/>
              <a:cs typeface="ＭＳ Ｐゴシック" charset="-128"/>
            </a:endParaRPr>
          </a:p>
          <a:p>
            <a:endParaRPr lang="en-US" sz="2400" dirty="0">
              <a:ea typeface="ＭＳ Ｐゴシック" charset="-128"/>
              <a:cs typeface="ＭＳ Ｐゴシック" charset="-128"/>
            </a:endParaRPr>
          </a:p>
          <a:p>
            <a:r>
              <a:rPr lang="en-US" sz="2400" dirty="0">
                <a:ea typeface="ＭＳ Ｐゴシック" charset="-128"/>
                <a:cs typeface="ＭＳ Ｐゴシック" charset="-128"/>
              </a:rPr>
              <a:t>If is </a:t>
            </a:r>
            <a:r>
              <a:rPr lang="en-US" sz="2400" i="1" dirty="0" err="1">
                <a:solidFill>
                  <a:srgbClr val="3333CC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π</a:t>
            </a:r>
            <a:r>
              <a:rPr lang="en-US" sz="2400" dirty="0" err="1">
                <a:solidFill>
                  <a:srgbClr val="3333CC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(</a:t>
            </a:r>
            <a:r>
              <a:rPr lang="en-US" sz="2400" i="1" dirty="0" err="1">
                <a:solidFill>
                  <a:srgbClr val="3333CC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s</a:t>
            </a:r>
            <a:r>
              <a:rPr lang="en-US" sz="2400" dirty="0">
                <a:solidFill>
                  <a:srgbClr val="3333CC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)</a:t>
            </a:r>
            <a:r>
              <a:rPr lang="en-US" sz="2400" dirty="0">
                <a:ea typeface="ＭＳ Ｐゴシック" charset="-128"/>
                <a:cs typeface="ＭＳ Ｐゴシック" charset="-128"/>
              </a:rPr>
              <a:t> is </a:t>
            </a:r>
            <a:r>
              <a:rPr lang="en-US" sz="2400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uniform</a:t>
            </a:r>
            <a:r>
              <a:rPr lang="en-US" sz="2400" dirty="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, the denom. is:</a:t>
            </a:r>
            <a:endParaRPr lang="en-US" sz="2400" dirty="0">
              <a:ea typeface="ＭＳ Ｐゴシック" charset="-128"/>
              <a:cs typeface="ＭＳ Ｐゴシック" charset="-128"/>
            </a:endParaRPr>
          </a:p>
          <a:p>
            <a:endParaRPr lang="en-US" sz="2400" dirty="0">
              <a:ea typeface="ＭＳ Ｐゴシック" charset="-128"/>
              <a:cs typeface="ＭＳ Ｐゴシック" charset="-128"/>
            </a:endParaRPr>
          </a:p>
          <a:p>
            <a:endParaRPr lang="en-US" sz="2400" dirty="0">
              <a:ea typeface="ＭＳ Ｐゴシック" charset="-128"/>
              <a:cs typeface="ＭＳ Ｐゴシック" charset="-128"/>
            </a:endParaRPr>
          </a:p>
          <a:p>
            <a:endParaRPr lang="en-US" sz="2400" dirty="0">
              <a:ea typeface="ＭＳ Ｐゴシック" charset="-128"/>
              <a:cs typeface="ＭＳ Ｐゴシック" charset="-128"/>
            </a:endParaRPr>
          </a:p>
          <a:p>
            <a:endParaRPr lang="en-US" sz="2400" dirty="0">
              <a:ea typeface="ＭＳ Ｐゴシック" charset="-128"/>
              <a:cs typeface="ＭＳ Ｐゴシック" charset="-128"/>
            </a:endParaRPr>
          </a:p>
          <a:p>
            <a:r>
              <a:rPr lang="en-US" sz="2400" dirty="0">
                <a:ea typeface="ＭＳ Ｐゴシック" charset="-128"/>
                <a:cs typeface="ＭＳ Ｐゴシック" charset="-128"/>
              </a:rPr>
              <a:t>We have:                           , </a:t>
            </a:r>
          </a:p>
          <a:p>
            <a:r>
              <a:rPr lang="en-US" sz="2400" dirty="0">
                <a:ea typeface="ＭＳ Ｐゴシック" charset="-128"/>
                <a:cs typeface="ＭＳ Ｐゴシック" charset="-128"/>
              </a:rPr>
              <a:t>Most </a:t>
            </a:r>
            <a:r>
              <a:rPr lang="en-US" sz="2400" i="1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probable</a:t>
            </a:r>
            <a:r>
              <a:rPr lang="en-US" sz="2400" dirty="0">
                <a:ea typeface="ＭＳ Ｐゴシック" charset="-128"/>
                <a:cs typeface="ＭＳ Ｐゴシック" charset="-128"/>
              </a:rPr>
              <a:t> value:</a:t>
            </a:r>
          </a:p>
          <a:p>
            <a:pPr>
              <a:buFontTx/>
              <a:buNone/>
            </a:pPr>
            <a:endParaRPr lang="en-US" sz="2400" i="1" dirty="0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8686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pic>
        <p:nvPicPr>
          <p:cNvPr id="28676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5806" y="3859212"/>
            <a:ext cx="2808288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89200" y="5105400"/>
            <a:ext cx="1828800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5105400"/>
            <a:ext cx="2376487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9" name="AutoShape 10"/>
          <p:cNvSpPr>
            <a:spLocks noChangeArrowheads="1"/>
          </p:cNvSpPr>
          <p:nvPr/>
        </p:nvSpPr>
        <p:spPr bwMode="auto">
          <a:xfrm>
            <a:off x="2484438" y="4138612"/>
            <a:ext cx="574675" cy="530225"/>
          </a:xfrm>
          <a:prstGeom prst="rightArrow">
            <a:avLst>
              <a:gd name="adj1" fmla="val 50000"/>
              <a:gd name="adj2" fmla="val 27096"/>
            </a:avLst>
          </a:prstGeom>
          <a:solidFill>
            <a:srgbClr val="CCFFCC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8680" name="AutoShape 11"/>
          <p:cNvSpPr>
            <a:spLocks noChangeArrowheads="1"/>
          </p:cNvSpPr>
          <p:nvPr/>
        </p:nvSpPr>
        <p:spPr bwMode="auto">
          <a:xfrm>
            <a:off x="3203575" y="3806825"/>
            <a:ext cx="2952750" cy="1069975"/>
          </a:xfrm>
          <a:prstGeom prst="roundRect">
            <a:avLst>
              <a:gd name="adj" fmla="val 15176"/>
            </a:avLst>
          </a:prstGeom>
          <a:solidFill>
            <a:schemeClr val="accent1">
              <a:alpha val="10196"/>
            </a:schemeClr>
          </a:solidFill>
          <a:ln w="28575">
            <a:solidFill>
              <a:schemeClr val="accent1"/>
            </a:solidFill>
            <a:round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28681" name="Picture 1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1487" y="5746750"/>
            <a:ext cx="1655763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2" name="AutoShape 17"/>
          <p:cNvSpPr>
            <a:spLocks noChangeArrowheads="1"/>
          </p:cNvSpPr>
          <p:nvPr/>
        </p:nvSpPr>
        <p:spPr bwMode="auto">
          <a:xfrm flipH="1">
            <a:off x="6175375" y="5666820"/>
            <a:ext cx="433387" cy="530225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CCFFCC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8683" name="Text Box 18"/>
          <p:cNvSpPr txBox="1">
            <a:spLocks noChangeArrowheads="1"/>
          </p:cNvSpPr>
          <p:nvPr/>
        </p:nvSpPr>
        <p:spPr bwMode="auto">
          <a:xfrm>
            <a:off x="6821487" y="5373216"/>
            <a:ext cx="194151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CC0066"/>
                </a:solidFill>
                <a:latin typeface="Arial" charset="0"/>
              </a:rPr>
              <a:t>… but this result depends on the choice of the prior!</a:t>
            </a:r>
          </a:p>
        </p:txBody>
      </p:sp>
      <p:pic>
        <p:nvPicPr>
          <p:cNvPr id="28684" name="Immagine 19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09800" y="1844824"/>
            <a:ext cx="5308600" cy="119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5" name="Immagine 20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48400" y="2987824"/>
            <a:ext cx="23241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451328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2667000"/>
            <a:ext cx="5400675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Freeform 2"/>
          <p:cNvSpPr>
            <a:spLocks/>
          </p:cNvSpPr>
          <p:nvPr/>
        </p:nvSpPr>
        <p:spPr bwMode="auto">
          <a:xfrm>
            <a:off x="8077200" y="5503863"/>
            <a:ext cx="647700" cy="217487"/>
          </a:xfrm>
          <a:custGeom>
            <a:avLst/>
            <a:gdLst>
              <a:gd name="T0" fmla="*/ 0 w 408"/>
              <a:gd name="T1" fmla="*/ 0 h 137"/>
              <a:gd name="T2" fmla="*/ 2147483647 w 408"/>
              <a:gd name="T3" fmla="*/ 2147483647 h 137"/>
              <a:gd name="T4" fmla="*/ 2147483647 w 408"/>
              <a:gd name="T5" fmla="*/ 2147483647 h 137"/>
              <a:gd name="T6" fmla="*/ 2147483647 w 408"/>
              <a:gd name="T7" fmla="*/ 2147483647 h 137"/>
              <a:gd name="T8" fmla="*/ 0 w 408"/>
              <a:gd name="T9" fmla="*/ 2147483647 h 137"/>
              <a:gd name="T10" fmla="*/ 0 w 408"/>
              <a:gd name="T11" fmla="*/ 0 h 13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8"/>
              <a:gd name="T19" fmla="*/ 0 h 137"/>
              <a:gd name="T20" fmla="*/ 408 w 408"/>
              <a:gd name="T21" fmla="*/ 137 h 13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8" h="137">
                <a:moveTo>
                  <a:pt x="0" y="0"/>
                </a:moveTo>
                <a:lnTo>
                  <a:pt x="181" y="46"/>
                </a:lnTo>
                <a:lnTo>
                  <a:pt x="408" y="74"/>
                </a:lnTo>
                <a:lnTo>
                  <a:pt x="408" y="137"/>
                </a:lnTo>
                <a:lnTo>
                  <a:pt x="0" y="137"/>
                </a:lnTo>
                <a:lnTo>
                  <a:pt x="0" y="0"/>
                </a:lnTo>
                <a:close/>
              </a:path>
            </a:pathLst>
          </a:custGeom>
          <a:solidFill>
            <a:srgbClr val="CCFFCC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9700" name="Line 3"/>
          <p:cNvSpPr>
            <a:spLocks noChangeShapeType="1"/>
          </p:cNvSpPr>
          <p:nvPr/>
        </p:nvSpPr>
        <p:spPr bwMode="auto">
          <a:xfrm flipV="1">
            <a:off x="8077200" y="5503863"/>
            <a:ext cx="0" cy="217487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741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>
                <a:ea typeface="ＭＳ Ｐゴシック" pitchFamily="-109" charset="-128"/>
                <a:cs typeface="ＭＳ Ｐゴシック" pitchFamily="-109" charset="-128"/>
              </a:rPr>
              <a:t>Bayesian upper limit</a:t>
            </a:r>
          </a:p>
        </p:txBody>
      </p:sp>
      <p:sp>
        <p:nvSpPr>
          <p:cNvPr id="29702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ea typeface="ＭＳ Ｐゴシック" charset="-128"/>
                <a:cs typeface="ＭＳ Ｐゴシック" charset="-128"/>
              </a:rPr>
              <a:t>The posterior PDF for </a:t>
            </a:r>
            <a:r>
              <a:rPr lang="en-US" sz="2000" i="1" dirty="0" err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s</a:t>
            </a:r>
            <a:r>
              <a:rPr lang="en-US" sz="2000" dirty="0">
                <a:ea typeface="ＭＳ Ｐゴシック" charset="-128"/>
                <a:cs typeface="ＭＳ Ｐゴシック" charset="-128"/>
              </a:rPr>
              <a:t>, assuming a uniform prior, is:</a:t>
            </a:r>
          </a:p>
          <a:p>
            <a:pPr>
              <a:buFontTx/>
              <a:buNone/>
            </a:pPr>
            <a:endParaRPr lang="en-US" sz="2000" dirty="0">
              <a:ea typeface="ＭＳ Ｐゴシック" charset="-128"/>
              <a:cs typeface="ＭＳ Ｐゴシック" charset="-128"/>
            </a:endParaRPr>
          </a:p>
          <a:p>
            <a:endParaRPr lang="en-US" sz="2000" dirty="0">
              <a:ea typeface="ＭＳ Ｐゴシック" charset="-128"/>
              <a:cs typeface="ＭＳ Ｐゴシック" charset="-128"/>
            </a:endParaRPr>
          </a:p>
          <a:p>
            <a:r>
              <a:rPr lang="en-US" sz="2000" dirty="0">
                <a:ea typeface="ＭＳ Ｐゴシック" charset="-128"/>
                <a:cs typeface="ＭＳ Ｐゴシック" charset="-128"/>
              </a:rPr>
              <a:t>The cumulative distribution is:</a:t>
            </a:r>
          </a:p>
          <a:p>
            <a:endParaRPr lang="en-US" sz="2000" dirty="0">
              <a:ea typeface="ＭＳ Ｐゴシック" charset="-128"/>
              <a:cs typeface="ＭＳ Ｐゴシック" charset="-128"/>
            </a:endParaRPr>
          </a:p>
          <a:p>
            <a:pPr>
              <a:buFontTx/>
              <a:buNone/>
            </a:pPr>
            <a:endParaRPr lang="en-US" sz="2000" dirty="0">
              <a:ea typeface="ＭＳ Ｐゴシック" charset="-128"/>
              <a:cs typeface="ＭＳ Ｐゴシック" charset="-128"/>
            </a:endParaRPr>
          </a:p>
          <a:p>
            <a:endParaRPr lang="en-US" sz="2000" dirty="0">
              <a:ea typeface="ＭＳ Ｐゴシック" charset="-128"/>
              <a:cs typeface="ＭＳ Ｐゴシック" charset="-128"/>
            </a:endParaRPr>
          </a:p>
          <a:p>
            <a:r>
              <a:rPr lang="en-US" sz="2000" dirty="0">
                <a:ea typeface="ＭＳ Ｐゴシック" charset="-128"/>
                <a:cs typeface="ＭＳ Ｐゴシック" charset="-128"/>
              </a:rPr>
              <a:t>In particular for </a:t>
            </a:r>
            <a:r>
              <a:rPr lang="en-US" sz="2000" i="1" dirty="0" err="1">
                <a:solidFill>
                  <a:srgbClr val="3333CC"/>
                </a:solidFill>
                <a:latin typeface="+mj-lt"/>
                <a:ea typeface="ＭＳ Ｐゴシック" charset="-128"/>
                <a:cs typeface="ＭＳ Ｐゴシック" charset="-128"/>
              </a:rPr>
              <a:t>n</a:t>
            </a:r>
            <a:r>
              <a:rPr lang="en-US" sz="2000" dirty="0">
                <a:solidFill>
                  <a:srgbClr val="3333CC"/>
                </a:solidFill>
                <a:latin typeface="+mj-lt"/>
                <a:ea typeface="ＭＳ Ｐゴシック" charset="-128"/>
                <a:cs typeface="ＭＳ Ｐゴシック" charset="-128"/>
              </a:rPr>
              <a:t>=0</a:t>
            </a:r>
            <a:r>
              <a:rPr lang="en-US" sz="2000" dirty="0">
                <a:latin typeface="+mj-lt"/>
                <a:ea typeface="ＭＳ Ｐゴシック" charset="-128"/>
                <a:cs typeface="ＭＳ Ｐゴシック" charset="-128"/>
              </a:rPr>
              <a:t>:</a:t>
            </a:r>
          </a:p>
          <a:p>
            <a:endParaRPr lang="en-US" sz="2000" dirty="0">
              <a:ea typeface="ＭＳ Ｐゴシック" charset="-128"/>
              <a:cs typeface="ＭＳ Ｐゴシック" charset="-128"/>
            </a:endParaRPr>
          </a:p>
          <a:p>
            <a:endParaRPr lang="en-US" sz="2000" dirty="0"/>
          </a:p>
          <a:p>
            <a:endParaRPr lang="en-US" sz="2000" dirty="0">
              <a:ea typeface="ＭＳ Ｐゴシック" charset="-128"/>
              <a:cs typeface="ＭＳ Ｐゴシック" charset="-128"/>
            </a:endParaRPr>
          </a:p>
          <a:p>
            <a:r>
              <a:rPr lang="en-US" sz="2000" dirty="0">
                <a:ea typeface="ＭＳ Ｐゴシック" charset="-128"/>
                <a:cs typeface="ＭＳ Ｐゴシック" charset="-128"/>
              </a:rPr>
              <a:t>We will see that </a:t>
            </a:r>
            <a:r>
              <a:rPr lang="en-US" sz="2000" i="1" dirty="0">
                <a:solidFill>
                  <a:srgbClr val="CC0066"/>
                </a:solidFill>
                <a:ea typeface="ＭＳ Ｐゴシック" charset="-128"/>
                <a:cs typeface="ＭＳ Ｐゴシック" charset="-128"/>
              </a:rPr>
              <a:t>by chance</a:t>
            </a:r>
            <a:r>
              <a:rPr lang="en-US" sz="2000" dirty="0">
                <a:ea typeface="ＭＳ Ｐゴシック" charset="-128"/>
                <a:cs typeface="ＭＳ Ｐゴシック" charset="-128"/>
              </a:rPr>
              <a:t> this result</a:t>
            </a:r>
            <a:br>
              <a:rPr lang="en-US" sz="2000" dirty="0">
                <a:ea typeface="ＭＳ Ｐゴシック" charset="-128"/>
                <a:cs typeface="ＭＳ Ｐゴシック" charset="-128"/>
              </a:rPr>
            </a:br>
            <a:r>
              <a:rPr lang="en-US" sz="2000" dirty="0">
                <a:ea typeface="ＭＳ Ｐゴシック" charset="-128"/>
                <a:cs typeface="ＭＳ Ｐゴシック" charset="-128"/>
              </a:rPr>
              <a:t>is identical </a:t>
            </a:r>
            <a:r>
              <a:rPr lang="en-US" sz="2000" dirty="0"/>
              <a:t>also for a frequentist limit</a:t>
            </a:r>
            <a:r>
              <a:rPr lang="en-US" sz="2000" dirty="0">
                <a:ea typeface="ＭＳ Ｐゴシック" charset="-128"/>
                <a:cs typeface="ＭＳ Ｐゴシック" charset="-128"/>
              </a:rPr>
              <a:t>:</a:t>
            </a:r>
            <a:endParaRPr lang="en-US" sz="1800" dirty="0"/>
          </a:p>
          <a:p>
            <a:r>
              <a:rPr lang="en-US" sz="2000" dirty="0">
                <a:solidFill>
                  <a:srgbClr val="CC0066"/>
                </a:solidFill>
                <a:ea typeface="ＭＳ Ｐゴシック" charset="-128"/>
                <a:cs typeface="ＭＳ Ｐゴシック" charset="-128"/>
              </a:rPr>
              <a:t>But the interpretation is very different</a:t>
            </a:r>
            <a:r>
              <a:rPr lang="en-US" sz="2000" dirty="0">
                <a:ea typeface="ＭＳ Ｐゴシック" charset="-128"/>
                <a:cs typeface="ＭＳ Ｐゴシック" charset="-128"/>
              </a:rPr>
              <a:t>!</a:t>
            </a:r>
          </a:p>
        </p:txBody>
      </p:sp>
      <p:sp>
        <p:nvSpPr>
          <p:cNvPr id="29724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pic>
        <p:nvPicPr>
          <p:cNvPr id="29704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1494869"/>
            <a:ext cx="2376488" cy="81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5" name="Line 9"/>
          <p:cNvSpPr>
            <a:spLocks noChangeShapeType="1"/>
          </p:cNvSpPr>
          <p:nvPr/>
        </p:nvSpPr>
        <p:spPr bwMode="auto">
          <a:xfrm>
            <a:off x="6781800" y="5721350"/>
            <a:ext cx="19431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6" name="Text Box 10"/>
          <p:cNvSpPr txBox="1">
            <a:spLocks noChangeArrowheads="1"/>
          </p:cNvSpPr>
          <p:nvPr/>
        </p:nvSpPr>
        <p:spPr bwMode="auto">
          <a:xfrm>
            <a:off x="8509000" y="5721350"/>
            <a:ext cx="2635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i="1">
                <a:solidFill>
                  <a:schemeClr val="accent2"/>
                </a:solidFill>
              </a:rPr>
              <a:t>s</a:t>
            </a:r>
          </a:p>
        </p:txBody>
      </p:sp>
      <p:sp>
        <p:nvSpPr>
          <p:cNvPr id="29707" name="Text Box 11"/>
          <p:cNvSpPr txBox="1">
            <a:spLocks noChangeArrowheads="1"/>
          </p:cNvSpPr>
          <p:nvPr/>
        </p:nvSpPr>
        <p:spPr bwMode="auto">
          <a:xfrm>
            <a:off x="6089650" y="4232275"/>
            <a:ext cx="692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i="1">
                <a:solidFill>
                  <a:schemeClr val="accent2"/>
                </a:solidFill>
              </a:rPr>
              <a:t>f</a:t>
            </a:r>
            <a:r>
              <a:rPr lang="en-US" sz="1800">
                <a:solidFill>
                  <a:schemeClr val="accent2"/>
                </a:solidFill>
              </a:rPr>
              <a:t>(</a:t>
            </a:r>
            <a:r>
              <a:rPr lang="en-US" sz="1800" i="1">
                <a:solidFill>
                  <a:schemeClr val="accent2"/>
                </a:solidFill>
              </a:rPr>
              <a:t>s</a:t>
            </a:r>
            <a:r>
              <a:rPr lang="en-US" sz="1800">
                <a:solidFill>
                  <a:schemeClr val="accent2"/>
                </a:solidFill>
              </a:rPr>
              <a:t>|0)</a:t>
            </a:r>
          </a:p>
        </p:txBody>
      </p:sp>
      <p:sp>
        <p:nvSpPr>
          <p:cNvPr id="29708" name="Freeform 12"/>
          <p:cNvSpPr>
            <a:spLocks/>
          </p:cNvSpPr>
          <p:nvPr/>
        </p:nvSpPr>
        <p:spPr bwMode="auto">
          <a:xfrm>
            <a:off x="6781800" y="4497388"/>
            <a:ext cx="1943100" cy="1128712"/>
          </a:xfrm>
          <a:custGeom>
            <a:avLst/>
            <a:gdLst>
              <a:gd name="T0" fmla="*/ 0 w 1224"/>
              <a:gd name="T1" fmla="*/ 0 h 711"/>
              <a:gd name="T2" fmla="*/ 2147483647 w 1224"/>
              <a:gd name="T3" fmla="*/ 2147483647 h 711"/>
              <a:gd name="T4" fmla="*/ 2147483647 w 1224"/>
              <a:gd name="T5" fmla="*/ 2147483647 h 711"/>
              <a:gd name="T6" fmla="*/ 2147483647 w 1224"/>
              <a:gd name="T7" fmla="*/ 2147483647 h 711"/>
              <a:gd name="T8" fmla="*/ 2147483647 w 1224"/>
              <a:gd name="T9" fmla="*/ 2147483647 h 711"/>
              <a:gd name="T10" fmla="*/ 2147483647 w 1224"/>
              <a:gd name="T11" fmla="*/ 2147483647 h 71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24"/>
              <a:gd name="T19" fmla="*/ 0 h 711"/>
              <a:gd name="T20" fmla="*/ 1224 w 1224"/>
              <a:gd name="T21" fmla="*/ 711 h 71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24" h="711">
                <a:moveTo>
                  <a:pt x="0" y="0"/>
                </a:moveTo>
                <a:cubicBezTo>
                  <a:pt x="41" y="79"/>
                  <a:pt x="76" y="152"/>
                  <a:pt x="136" y="227"/>
                </a:cubicBezTo>
                <a:cubicBezTo>
                  <a:pt x="196" y="302"/>
                  <a:pt x="272" y="388"/>
                  <a:pt x="357" y="450"/>
                </a:cubicBezTo>
                <a:cubicBezTo>
                  <a:pt x="442" y="512"/>
                  <a:pt x="541" y="559"/>
                  <a:pt x="648" y="597"/>
                </a:cubicBezTo>
                <a:cubicBezTo>
                  <a:pt x="755" y="635"/>
                  <a:pt x="901" y="662"/>
                  <a:pt x="997" y="681"/>
                </a:cubicBezTo>
                <a:cubicBezTo>
                  <a:pt x="1093" y="700"/>
                  <a:pt x="1177" y="705"/>
                  <a:pt x="1224" y="711"/>
                </a:cubicBezTo>
              </a:path>
            </a:pathLst>
          </a:cu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9709" name="Line 13"/>
          <p:cNvSpPr>
            <a:spLocks noChangeShapeType="1"/>
          </p:cNvSpPr>
          <p:nvPr/>
        </p:nvSpPr>
        <p:spPr bwMode="auto">
          <a:xfrm>
            <a:off x="6781800" y="5721350"/>
            <a:ext cx="0" cy="14287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10" name="Line 14"/>
          <p:cNvSpPr>
            <a:spLocks noChangeShapeType="1"/>
          </p:cNvSpPr>
          <p:nvPr/>
        </p:nvSpPr>
        <p:spPr bwMode="auto">
          <a:xfrm>
            <a:off x="7213600" y="5721350"/>
            <a:ext cx="0" cy="14287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11" name="Line 15"/>
          <p:cNvSpPr>
            <a:spLocks noChangeShapeType="1"/>
          </p:cNvSpPr>
          <p:nvPr/>
        </p:nvSpPr>
        <p:spPr bwMode="auto">
          <a:xfrm>
            <a:off x="7645400" y="5721350"/>
            <a:ext cx="0" cy="14287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12" name="Line 16"/>
          <p:cNvSpPr>
            <a:spLocks noChangeShapeType="1"/>
          </p:cNvSpPr>
          <p:nvPr/>
        </p:nvSpPr>
        <p:spPr bwMode="auto">
          <a:xfrm>
            <a:off x="8077200" y="5721350"/>
            <a:ext cx="0" cy="14287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13" name="Line 17"/>
          <p:cNvSpPr>
            <a:spLocks noChangeShapeType="1"/>
          </p:cNvSpPr>
          <p:nvPr/>
        </p:nvSpPr>
        <p:spPr bwMode="auto">
          <a:xfrm>
            <a:off x="8437563" y="5721350"/>
            <a:ext cx="0" cy="14287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14" name="Text Box 18"/>
          <p:cNvSpPr txBox="1">
            <a:spLocks noChangeArrowheads="1"/>
          </p:cNvSpPr>
          <p:nvPr/>
        </p:nvSpPr>
        <p:spPr bwMode="auto">
          <a:xfrm>
            <a:off x="6637338" y="5792788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0</a:t>
            </a:r>
          </a:p>
        </p:txBody>
      </p:sp>
      <p:sp>
        <p:nvSpPr>
          <p:cNvPr id="29715" name="Text Box 19"/>
          <p:cNvSpPr txBox="1">
            <a:spLocks noChangeArrowheads="1"/>
          </p:cNvSpPr>
          <p:nvPr/>
        </p:nvSpPr>
        <p:spPr bwMode="auto">
          <a:xfrm>
            <a:off x="7069138" y="5792788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29716" name="Text Box 20"/>
          <p:cNvSpPr txBox="1">
            <a:spLocks noChangeArrowheads="1"/>
          </p:cNvSpPr>
          <p:nvPr/>
        </p:nvSpPr>
        <p:spPr bwMode="auto">
          <a:xfrm>
            <a:off x="7500938" y="5792788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29717" name="Text Box 21"/>
          <p:cNvSpPr txBox="1">
            <a:spLocks noChangeArrowheads="1"/>
          </p:cNvSpPr>
          <p:nvPr/>
        </p:nvSpPr>
        <p:spPr bwMode="auto">
          <a:xfrm>
            <a:off x="7932738" y="5792788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29718" name="Freeform 22"/>
          <p:cNvSpPr>
            <a:spLocks/>
          </p:cNvSpPr>
          <p:nvPr/>
        </p:nvSpPr>
        <p:spPr bwMode="auto">
          <a:xfrm>
            <a:off x="6781800" y="4495800"/>
            <a:ext cx="1943100" cy="1128713"/>
          </a:xfrm>
          <a:custGeom>
            <a:avLst/>
            <a:gdLst>
              <a:gd name="T0" fmla="*/ 0 w 1224"/>
              <a:gd name="T1" fmla="*/ 0 h 711"/>
              <a:gd name="T2" fmla="*/ 2147483647 w 1224"/>
              <a:gd name="T3" fmla="*/ 2147483647 h 711"/>
              <a:gd name="T4" fmla="*/ 2147483647 w 1224"/>
              <a:gd name="T5" fmla="*/ 2147483647 h 711"/>
              <a:gd name="T6" fmla="*/ 2147483647 w 1224"/>
              <a:gd name="T7" fmla="*/ 2147483647 h 711"/>
              <a:gd name="T8" fmla="*/ 2147483647 w 1224"/>
              <a:gd name="T9" fmla="*/ 2147483647 h 711"/>
              <a:gd name="T10" fmla="*/ 2147483647 w 1224"/>
              <a:gd name="T11" fmla="*/ 2147483647 h 71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24"/>
              <a:gd name="T19" fmla="*/ 0 h 711"/>
              <a:gd name="T20" fmla="*/ 1224 w 1224"/>
              <a:gd name="T21" fmla="*/ 711 h 71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24" h="711">
                <a:moveTo>
                  <a:pt x="0" y="0"/>
                </a:moveTo>
                <a:cubicBezTo>
                  <a:pt x="41" y="79"/>
                  <a:pt x="76" y="152"/>
                  <a:pt x="136" y="227"/>
                </a:cubicBezTo>
                <a:cubicBezTo>
                  <a:pt x="196" y="302"/>
                  <a:pt x="272" y="388"/>
                  <a:pt x="357" y="450"/>
                </a:cubicBezTo>
                <a:cubicBezTo>
                  <a:pt x="442" y="512"/>
                  <a:pt x="541" y="559"/>
                  <a:pt x="648" y="597"/>
                </a:cubicBezTo>
                <a:cubicBezTo>
                  <a:pt x="755" y="635"/>
                  <a:pt x="901" y="662"/>
                  <a:pt x="997" y="681"/>
                </a:cubicBezTo>
                <a:cubicBezTo>
                  <a:pt x="1093" y="700"/>
                  <a:pt x="1177" y="705"/>
                  <a:pt x="1224" y="711"/>
                </a:cubicBezTo>
              </a:path>
            </a:pathLst>
          </a:cu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9719" name="Text Box 23"/>
          <p:cNvSpPr txBox="1">
            <a:spLocks noChangeArrowheads="1"/>
          </p:cNvSpPr>
          <p:nvPr/>
        </p:nvSpPr>
        <p:spPr bwMode="auto">
          <a:xfrm>
            <a:off x="8077200" y="4929188"/>
            <a:ext cx="6985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1"/>
                </a:solidFill>
                <a:sym typeface="Symbol" charset="2"/>
              </a:rPr>
              <a:t>=5%</a:t>
            </a:r>
          </a:p>
        </p:txBody>
      </p:sp>
      <p:sp>
        <p:nvSpPr>
          <p:cNvPr id="29720" name="Line 24"/>
          <p:cNvSpPr>
            <a:spLocks noChangeShapeType="1"/>
          </p:cNvSpPr>
          <p:nvPr/>
        </p:nvSpPr>
        <p:spPr bwMode="auto">
          <a:xfrm flipH="1">
            <a:off x="8364538" y="5216525"/>
            <a:ext cx="73025" cy="287338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21" name="Line 26"/>
          <p:cNvSpPr>
            <a:spLocks noChangeShapeType="1"/>
          </p:cNvSpPr>
          <p:nvPr/>
        </p:nvSpPr>
        <p:spPr bwMode="auto">
          <a:xfrm flipV="1">
            <a:off x="6781800" y="4137025"/>
            <a:ext cx="0" cy="15843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9722" name="Immagine 3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71601" y="4226622"/>
            <a:ext cx="3886200" cy="394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23" name="Immagine 3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71601" y="4701285"/>
            <a:ext cx="3886200" cy="394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Immagine 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2600" y="1676713"/>
            <a:ext cx="1981200" cy="453875"/>
          </a:xfrm>
          <a:prstGeom prst="rect">
            <a:avLst/>
          </a:prstGeom>
        </p:spPr>
      </p:pic>
      <p:sp>
        <p:nvSpPr>
          <p:cNvPr id="32" name="AutoShape 10"/>
          <p:cNvSpPr>
            <a:spLocks noChangeArrowheads="1"/>
          </p:cNvSpPr>
          <p:nvPr/>
        </p:nvSpPr>
        <p:spPr bwMode="auto">
          <a:xfrm>
            <a:off x="4572000" y="1638538"/>
            <a:ext cx="574675" cy="530225"/>
          </a:xfrm>
          <a:prstGeom prst="rightArrow">
            <a:avLst>
              <a:gd name="adj1" fmla="val 50000"/>
              <a:gd name="adj2" fmla="val 27096"/>
            </a:avLst>
          </a:prstGeom>
          <a:solidFill>
            <a:srgbClr val="CCFFCC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3" name="Text Box 18"/>
          <p:cNvSpPr txBox="1">
            <a:spLocks noChangeArrowheads="1"/>
          </p:cNvSpPr>
          <p:nvPr/>
        </p:nvSpPr>
        <p:spPr bwMode="auto">
          <a:xfrm>
            <a:off x="7889304" y="1610216"/>
            <a:ext cx="12192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CC0066"/>
                </a:solidFill>
                <a:latin typeface="Arial" charset="0"/>
              </a:rPr>
              <a:t>For zero observed events</a:t>
            </a:r>
          </a:p>
        </p:txBody>
      </p:sp>
      <p:pic>
        <p:nvPicPr>
          <p:cNvPr id="34" name="Immagine 3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1400" y="3657600"/>
            <a:ext cx="2819400" cy="483984"/>
          </a:xfrm>
          <a:prstGeom prst="rect">
            <a:avLst/>
          </a:prstGeom>
        </p:spPr>
      </p:pic>
      <p:sp>
        <p:nvSpPr>
          <p:cNvPr id="36" name="AutoShape 10"/>
          <p:cNvSpPr>
            <a:spLocks noChangeArrowheads="1"/>
          </p:cNvSpPr>
          <p:nvPr/>
        </p:nvSpPr>
        <p:spPr bwMode="auto">
          <a:xfrm rot="5400000">
            <a:off x="7239000" y="3389039"/>
            <a:ext cx="2286000" cy="530225"/>
          </a:xfrm>
          <a:prstGeom prst="rightArrow">
            <a:avLst>
              <a:gd name="adj1" fmla="val 50000"/>
              <a:gd name="adj2" fmla="val 27096"/>
            </a:avLst>
          </a:prstGeom>
          <a:solidFill>
            <a:srgbClr val="CCFFCC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9462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125542" y="4206717"/>
            <a:ext cx="3679310" cy="2102463"/>
          </a:xfrm>
          <a:prstGeom prst="rect">
            <a:avLst/>
          </a:prstGeom>
        </p:spPr>
      </p:pic>
      <p:sp>
        <p:nvSpPr>
          <p:cNvPr id="10" name="AutoShape 11"/>
          <p:cNvSpPr>
            <a:spLocks noChangeArrowheads="1"/>
          </p:cNvSpPr>
          <p:nvPr/>
        </p:nvSpPr>
        <p:spPr bwMode="auto">
          <a:xfrm>
            <a:off x="5071526" y="4181928"/>
            <a:ext cx="3844059" cy="2142000"/>
          </a:xfrm>
          <a:prstGeom prst="roundRect">
            <a:avLst>
              <a:gd name="adj" fmla="val 7028"/>
            </a:avLst>
          </a:prstGeom>
          <a:solidFill>
            <a:schemeClr val="accent1">
              <a:alpha val="10196"/>
            </a:schemeClr>
          </a:solidFill>
          <a:ln w="28575">
            <a:solidFill>
              <a:schemeClr val="accent1"/>
            </a:solidFill>
            <a:round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Counting, Bayesian approach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1800" dirty="0">
                <a:ea typeface="ＭＳ Ｐゴシック" pitchFamily="1" charset="-128"/>
                <a:cs typeface="ＭＳ Ｐゴシック" pitchFamily="1" charset="-128"/>
              </a:rPr>
              <a:t>Let’s assume the background </a:t>
            </a:r>
            <a:r>
              <a:rPr lang="en-US" sz="1800" i="1" dirty="0">
                <a:solidFill>
                  <a:schemeClr val="accent2"/>
                </a:solidFill>
                <a:latin typeface="+mj-lt"/>
                <a:ea typeface="ＭＳ Ｐゴシック" pitchFamily="1" charset="-128"/>
                <a:cs typeface="ＭＳ Ｐゴシック" pitchFamily="1" charset="-128"/>
              </a:rPr>
              <a:t>b</a:t>
            </a:r>
            <a:r>
              <a:rPr lang="en-US" sz="1800" dirty="0">
                <a:ea typeface="ＭＳ Ｐゴシック" pitchFamily="1" charset="-128"/>
                <a:cs typeface="ＭＳ Ｐゴシック" pitchFamily="1" charset="-128"/>
              </a:rPr>
              <a:t> is known with no uncertainty:</a:t>
            </a:r>
            <a:endParaRPr lang="en-US" sz="1600" dirty="0">
              <a:ea typeface="ＭＳ Ｐゴシック" pitchFamily="1" charset="-128"/>
              <a:cs typeface="ＭＳ Ｐゴシック" pitchFamily="1" charset="-128"/>
            </a:endParaRPr>
          </a:p>
          <a:p>
            <a:pPr>
              <a:defRPr/>
            </a:pPr>
            <a:endParaRPr lang="en-US" sz="1600" dirty="0">
              <a:ea typeface="ＭＳ Ｐゴシック" pitchFamily="1" charset="-128"/>
              <a:cs typeface="ＭＳ Ｐゴシック" pitchFamily="1" charset="-128"/>
            </a:endParaRPr>
          </a:p>
          <a:p>
            <a:pPr>
              <a:defRPr/>
            </a:pPr>
            <a:endParaRPr lang="en-US" sz="1600" dirty="0">
              <a:ea typeface="ＭＳ Ｐゴシック" pitchFamily="1" charset="-128"/>
              <a:cs typeface="ＭＳ Ｐゴシック" pitchFamily="1" charset="-128"/>
            </a:endParaRPr>
          </a:p>
          <a:p>
            <a:pPr>
              <a:defRPr/>
            </a:pPr>
            <a:endParaRPr lang="en-US" sz="1600" dirty="0">
              <a:ea typeface="ＭＳ Ｐゴシック" pitchFamily="1" charset="-128"/>
              <a:cs typeface="ＭＳ Ｐゴシック" pitchFamily="1" charset="-128"/>
            </a:endParaRPr>
          </a:p>
          <a:p>
            <a:pPr>
              <a:defRPr/>
            </a:pPr>
            <a:r>
              <a:rPr lang="en-US" sz="1800" dirty="0">
                <a:ea typeface="ＭＳ Ｐゴシック" pitchFamily="1" charset="-128"/>
                <a:cs typeface="ＭＳ Ｐゴシック" pitchFamily="1" charset="-128"/>
              </a:rPr>
              <a:t>A uniform prior, </a:t>
            </a:r>
            <a:r>
              <a:rPr lang="en-US" sz="1800" dirty="0">
                <a:solidFill>
                  <a:srgbClr val="3333CC"/>
                </a:solidFill>
                <a:latin typeface="+mj-lt"/>
                <a:ea typeface="ＭＳ Ｐゴシック" pitchFamily="1" charset="-128"/>
                <a:cs typeface="ＭＳ Ｐゴシック" pitchFamily="1" charset="-128"/>
              </a:rPr>
              <a:t>π(</a:t>
            </a:r>
            <a:r>
              <a:rPr lang="en-US" sz="1800" i="1" dirty="0">
                <a:solidFill>
                  <a:srgbClr val="3333CC"/>
                </a:solidFill>
                <a:latin typeface="+mj-lt"/>
                <a:ea typeface="ＭＳ Ｐゴシック" pitchFamily="1" charset="-128"/>
                <a:cs typeface="ＭＳ Ｐゴシック" pitchFamily="1" charset="-128"/>
              </a:rPr>
              <a:t>s</a:t>
            </a:r>
            <a:r>
              <a:rPr lang="en-US" sz="1800" dirty="0">
                <a:solidFill>
                  <a:srgbClr val="3333CC"/>
                </a:solidFill>
                <a:latin typeface="+mj-lt"/>
                <a:ea typeface="ＭＳ Ｐゴシック" pitchFamily="1" charset="-128"/>
                <a:cs typeface="ＭＳ Ｐゴシック" pitchFamily="1" charset="-128"/>
              </a:rPr>
              <a:t>) = 1</a:t>
            </a:r>
            <a:r>
              <a:rPr lang="en-US" sz="1800" dirty="0">
                <a:ea typeface="ＭＳ Ｐゴシック" pitchFamily="1" charset="-128"/>
                <a:cs typeface="ＭＳ Ｐゴシック" pitchFamily="1" charset="-128"/>
              </a:rPr>
              <a:t> </a:t>
            </a:r>
            <a:r>
              <a:rPr lang="en-US" sz="1800" dirty="0">
                <a:ea typeface="ＭＳ Ｐゴシック" pitchFamily="1" charset="-128"/>
                <a:cs typeface="ＭＳ Ｐゴシック" pitchFamily="1" charset="-128"/>
                <a:sym typeface="Symbol" pitchFamily="1" charset="2"/>
              </a:rPr>
              <a:t>simplifies, as usual, the computation</a:t>
            </a:r>
            <a:r>
              <a:rPr lang="en-US" sz="1800" dirty="0">
                <a:ea typeface="ＭＳ Ｐゴシック" pitchFamily="1" charset="-128"/>
                <a:cs typeface="ＭＳ Ｐゴシック" pitchFamily="1" charset="-128"/>
              </a:rPr>
              <a:t>:</a:t>
            </a:r>
            <a:br>
              <a:rPr lang="en-US" sz="1800" dirty="0">
                <a:ea typeface="ＭＳ Ｐゴシック" pitchFamily="1" charset="-128"/>
                <a:cs typeface="ＭＳ Ｐゴシック" pitchFamily="1" charset="-128"/>
              </a:rPr>
            </a:br>
            <a:endParaRPr lang="en-US" sz="1800" dirty="0">
              <a:ea typeface="ＭＳ Ｐゴシック" pitchFamily="1" charset="-128"/>
              <a:cs typeface="ＭＳ Ｐゴシック" pitchFamily="1" charset="-128"/>
            </a:endParaRPr>
          </a:p>
          <a:p>
            <a:pPr>
              <a:defRPr/>
            </a:pPr>
            <a:endParaRPr lang="en-US" sz="1800" dirty="0">
              <a:ea typeface="ＭＳ Ｐゴシック" pitchFamily="1" charset="-128"/>
              <a:cs typeface="ＭＳ Ｐゴシック" pitchFamily="1" charset="-128"/>
            </a:endParaRPr>
          </a:p>
          <a:p>
            <a:pPr>
              <a:buFontTx/>
              <a:buNone/>
              <a:defRPr/>
            </a:pPr>
            <a:endParaRPr lang="en-US" sz="1800" dirty="0">
              <a:ea typeface="ＭＳ Ｐゴシック" pitchFamily="1" charset="-128"/>
              <a:cs typeface="ＭＳ Ｐゴシック" pitchFamily="1" charset="-128"/>
            </a:endParaRPr>
          </a:p>
          <a:p>
            <a:pPr>
              <a:defRPr/>
            </a:pPr>
            <a:r>
              <a:rPr lang="en-US" sz="1800" dirty="0">
                <a:ea typeface="ＭＳ Ｐゴシック" pitchFamily="1" charset="-128"/>
                <a:cs typeface="ＭＳ Ｐゴシック" pitchFamily="1" charset="-128"/>
              </a:rPr>
              <a:t>Inverting the equation giver the </a:t>
            </a:r>
            <a:br>
              <a:rPr lang="en-US" sz="1800" dirty="0">
                <a:ea typeface="ＭＳ Ｐゴシック" pitchFamily="1" charset="-128"/>
                <a:cs typeface="ＭＳ Ｐゴシック" pitchFamily="1" charset="-128"/>
              </a:rPr>
            </a:br>
            <a:r>
              <a:rPr lang="en-US" sz="1800" dirty="0">
                <a:ea typeface="ＭＳ Ｐゴシック" pitchFamily="1" charset="-128"/>
                <a:cs typeface="ＭＳ Ｐゴシック" pitchFamily="1" charset="-128"/>
              </a:rPr>
              <a:t>upper limit </a:t>
            </a:r>
            <a:r>
              <a:rPr lang="en-US" sz="1800" i="1" dirty="0">
                <a:solidFill>
                  <a:schemeClr val="accent2"/>
                </a:solidFill>
                <a:latin typeface="+mj-lt"/>
                <a:ea typeface="ＭＳ Ｐゴシック" pitchFamily="1" charset="-128"/>
                <a:cs typeface="ＭＳ Ｐゴシック" pitchFamily="1" charset="-128"/>
              </a:rPr>
              <a:t>s</a:t>
            </a:r>
            <a:r>
              <a:rPr lang="en-US" sz="1800" baseline="30000" dirty="0">
                <a:solidFill>
                  <a:schemeClr val="accent2"/>
                </a:solidFill>
                <a:latin typeface="+mj-lt"/>
                <a:ea typeface="ＭＳ Ｐゴシック" pitchFamily="1" charset="-128"/>
                <a:cs typeface="ＭＳ Ｐゴシック" pitchFamily="1" charset="-128"/>
              </a:rPr>
              <a:t>up</a:t>
            </a:r>
            <a:r>
              <a:rPr lang="en-US" sz="1800" dirty="0">
                <a:ea typeface="ＭＳ Ｐゴシック" pitchFamily="1" charset="-128"/>
                <a:cs typeface="ＭＳ Ｐゴシック" pitchFamily="1" charset="-128"/>
              </a:rPr>
              <a:t> </a:t>
            </a:r>
          </a:p>
          <a:p>
            <a:pPr>
              <a:defRPr/>
            </a:pPr>
            <a:r>
              <a:rPr lang="en-US" sz="1800" dirty="0">
                <a:ea typeface="ＭＳ Ｐゴシック" pitchFamily="1" charset="-128"/>
                <a:cs typeface="ＭＳ Ｐゴシック" pitchFamily="1" charset="-128"/>
              </a:rPr>
              <a:t>For </a:t>
            </a:r>
            <a:r>
              <a:rPr lang="en-US" sz="1800" i="1" dirty="0">
                <a:solidFill>
                  <a:srgbClr val="3333CC"/>
                </a:solidFill>
                <a:latin typeface="+mj-lt"/>
                <a:ea typeface="ＭＳ Ｐゴシック" pitchFamily="1" charset="-128"/>
                <a:cs typeface="ＭＳ Ｐゴシック" pitchFamily="1" charset="-128"/>
              </a:rPr>
              <a:t>n</a:t>
            </a:r>
            <a:r>
              <a:rPr lang="en-US" sz="1800" dirty="0">
                <a:solidFill>
                  <a:srgbClr val="3333CC"/>
                </a:solidFill>
                <a:latin typeface="+mj-lt"/>
                <a:ea typeface="ＭＳ Ｐゴシック" pitchFamily="1" charset="-128"/>
                <a:cs typeface="ＭＳ Ｐゴシック" pitchFamily="1" charset="-128"/>
              </a:rPr>
              <a:t> = 0 </a:t>
            </a:r>
            <a:r>
              <a:rPr lang="en-US" sz="1800" i="1" dirty="0">
                <a:solidFill>
                  <a:schemeClr val="accent2"/>
                </a:solidFill>
                <a:latin typeface="+mj-lt"/>
                <a:ea typeface="ＭＳ Ｐゴシック" pitchFamily="1" charset="-128"/>
                <a:cs typeface="ＭＳ Ｐゴシック" pitchFamily="1" charset="-128"/>
              </a:rPr>
              <a:t>s</a:t>
            </a:r>
            <a:r>
              <a:rPr lang="en-US" sz="1800" baseline="30000" dirty="0">
                <a:solidFill>
                  <a:schemeClr val="accent2"/>
                </a:solidFill>
                <a:latin typeface="+mj-lt"/>
                <a:ea typeface="ＭＳ Ｐゴシック" pitchFamily="1" charset="-128"/>
                <a:cs typeface="ＭＳ Ｐゴシック" pitchFamily="1" charset="-128"/>
              </a:rPr>
              <a:t>up</a:t>
            </a:r>
            <a:r>
              <a:rPr lang="en-US" sz="1800" dirty="0">
                <a:solidFill>
                  <a:srgbClr val="000000"/>
                </a:solidFill>
                <a:ea typeface="ＭＳ Ｐゴシック" pitchFamily="1" charset="-128"/>
                <a:cs typeface="ＭＳ Ｐゴシック" pitchFamily="1" charset="-128"/>
              </a:rPr>
              <a:t> does not depend on </a:t>
            </a:r>
            <a:r>
              <a:rPr lang="en-US" sz="1800" i="1" dirty="0">
                <a:solidFill>
                  <a:srgbClr val="3333CC"/>
                </a:solidFill>
                <a:latin typeface="+mj-lt"/>
                <a:ea typeface="ＭＳ Ｐゴシック" pitchFamily="1" charset="-128"/>
                <a:cs typeface="ＭＳ Ｐゴシック" pitchFamily="1" charset="-128"/>
              </a:rPr>
              <a:t>b</a:t>
            </a:r>
            <a:r>
              <a:rPr lang="en-US" sz="1800" dirty="0">
                <a:ea typeface="ＭＳ Ｐゴシック" pitchFamily="1" charset="-128"/>
                <a:cs typeface="ＭＳ Ｐゴシック" pitchFamily="1" charset="-128"/>
              </a:rPr>
              <a:t>:</a:t>
            </a:r>
            <a:endParaRPr lang="en-US" sz="1400" dirty="0">
              <a:ea typeface="ＭＳ Ｐゴシック" pitchFamily="1" charset="-128"/>
              <a:cs typeface="ＭＳ Ｐゴシック" pitchFamily="1" charset="-128"/>
            </a:endParaRPr>
          </a:p>
          <a:p>
            <a:pPr>
              <a:defRPr/>
            </a:pPr>
            <a:endParaRPr lang="en-US" sz="1400" dirty="0">
              <a:ea typeface="ＭＳ Ｐゴシック" pitchFamily="1" charset="-128"/>
              <a:cs typeface="ＭＳ Ｐゴシック" pitchFamily="1" charset="-128"/>
            </a:endParaRPr>
          </a:p>
          <a:p>
            <a:pPr>
              <a:defRPr/>
            </a:pPr>
            <a:endParaRPr lang="en-US" sz="1400" dirty="0">
              <a:ea typeface="ＭＳ Ｐゴシック" pitchFamily="1" charset="-128"/>
              <a:cs typeface="ＭＳ Ｐゴシック" pitchFamily="1" charset="-128"/>
            </a:endParaRPr>
          </a:p>
          <a:p>
            <a:pPr lvl="1">
              <a:defRPr/>
            </a:pPr>
            <a:r>
              <a:rPr lang="hr-HR" sz="1800" dirty="0">
                <a:solidFill>
                  <a:srgbClr val="3333CC"/>
                </a:solidFill>
                <a:latin typeface="+mj-lt"/>
                <a:ea typeface="ＭＳ Ｐゴシック" pitchFamily="1" charset="-128"/>
                <a:cs typeface="ＭＳ Ｐゴシック" pitchFamily="1" charset="-128"/>
              </a:rPr>
              <a:t>s &lt; 2.303 (90% CL) </a:t>
            </a:r>
            <a:r>
              <a:rPr lang="hr-HR" sz="1800" dirty="0">
                <a:latin typeface="+mj-lt"/>
                <a:ea typeface="ＭＳ Ｐゴシック" pitchFamily="1" charset="-128"/>
                <a:cs typeface="ＭＳ Ｐゴシック" pitchFamily="1" charset="-128"/>
              </a:rPr>
              <a:t>←</a:t>
            </a:r>
            <a:r>
              <a:rPr lang="hr-HR" sz="1800" dirty="0">
                <a:solidFill>
                  <a:srgbClr val="3333CC"/>
                </a:solidFill>
                <a:latin typeface="+mj-lt"/>
                <a:ea typeface="ＭＳ Ｐゴシック" pitchFamily="1" charset="-128"/>
                <a:cs typeface="ＭＳ Ｐゴシック" pitchFamily="1" charset="-128"/>
              </a:rPr>
              <a:t> α = 0.1</a:t>
            </a:r>
          </a:p>
          <a:p>
            <a:pPr lvl="1">
              <a:defRPr/>
            </a:pPr>
            <a:r>
              <a:rPr lang="hr-HR" sz="1800" dirty="0">
                <a:solidFill>
                  <a:srgbClr val="3333CC"/>
                </a:solidFill>
                <a:latin typeface="+mj-lt"/>
                <a:ea typeface="ＭＳ Ｐゴシック" pitchFamily="1" charset="-128"/>
                <a:cs typeface="ＭＳ Ｐゴシック" pitchFamily="1" charset="-128"/>
              </a:rPr>
              <a:t>s &lt; 2.996 (95% CL) </a:t>
            </a:r>
            <a:r>
              <a:rPr lang="hr-HR" sz="1800" dirty="0">
                <a:solidFill>
                  <a:srgbClr val="000000"/>
                </a:solidFill>
                <a:latin typeface="+mj-lt"/>
                <a:ea typeface="ＭＳ Ｐゴシック" pitchFamily="1" charset="-128"/>
                <a:cs typeface="ＭＳ Ｐゴシック" pitchFamily="1" charset="-128"/>
              </a:rPr>
              <a:t>←</a:t>
            </a:r>
            <a:r>
              <a:rPr lang="hr-HR" sz="1800" dirty="0">
                <a:solidFill>
                  <a:srgbClr val="3333CC"/>
                </a:solidFill>
                <a:latin typeface="+mj-lt"/>
                <a:ea typeface="ＭＳ Ｐゴシック" pitchFamily="1" charset="-128"/>
                <a:cs typeface="ＭＳ Ｐゴシック" pitchFamily="1" charset="-128"/>
              </a:rPr>
              <a:t> α = 0.05</a:t>
            </a:r>
          </a:p>
          <a:p>
            <a:pPr>
              <a:defRPr/>
            </a:pPr>
            <a:endParaRPr lang="en-US" sz="1800" dirty="0">
              <a:solidFill>
                <a:schemeClr val="accent1">
                  <a:lumMod val="50000"/>
                </a:schemeClr>
              </a:solidFill>
              <a:ea typeface="ＭＳ Ｐゴシック" pitchFamily="1" charset="-128"/>
              <a:cs typeface="ＭＳ Ｐゴシック" pitchFamily="1" charset="-128"/>
            </a:endParaRPr>
          </a:p>
          <a:p>
            <a:endParaRPr lang="en-US" sz="18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12" name="Segnaposto piè di pagina 1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07164" y="4581020"/>
            <a:ext cx="1410855" cy="345798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432362" y="2727470"/>
            <a:ext cx="6063375" cy="931844"/>
          </a:xfrm>
          <a:prstGeom prst="rect">
            <a:avLst/>
          </a:prstGeom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732088" y="1587049"/>
            <a:ext cx="3679825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reccia curva 7"/>
          <p:cNvSpPr/>
          <p:nvPr/>
        </p:nvSpPr>
        <p:spPr bwMode="auto">
          <a:xfrm rot="5400000">
            <a:off x="7724043" y="3320160"/>
            <a:ext cx="754341" cy="713973"/>
          </a:xfrm>
          <a:prstGeom prst="bentArrow">
            <a:avLst>
              <a:gd name="adj1" fmla="val 37036"/>
              <a:gd name="adj2" fmla="val 32356"/>
              <a:gd name="adj3" fmla="val 27675"/>
              <a:gd name="adj4" fmla="val 43750"/>
            </a:avLst>
          </a:prstGeom>
          <a:gradFill flip="none" rotWithShape="1">
            <a:gsLst>
              <a:gs pos="0">
                <a:schemeClr val="accent1"/>
              </a:gs>
              <a:gs pos="100000">
                <a:srgbClr val="FFFFFF"/>
              </a:gs>
            </a:gsLst>
            <a:lin ang="10800000" scaled="0"/>
            <a:tileRect/>
          </a:gradFill>
          <a:ln w="222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11396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Counting, Bayesian approach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Upper limits decrease as </a:t>
            </a:r>
            <a:r>
              <a:rPr lang="en-US" sz="2000" i="1" dirty="0">
                <a:solidFill>
                  <a:schemeClr val="accent2"/>
                </a:solidFill>
                <a:latin typeface="+mj-lt"/>
              </a:rPr>
              <a:t>b</a:t>
            </a:r>
            <a:r>
              <a:rPr lang="en-US" sz="2000" dirty="0"/>
              <a:t> increases and increase as </a:t>
            </a:r>
            <a:r>
              <a:rPr lang="en-US" sz="2000" i="1" dirty="0">
                <a:solidFill>
                  <a:srgbClr val="3333CC"/>
                </a:solidFill>
                <a:latin typeface="+mj-lt"/>
              </a:rPr>
              <a:t>n</a:t>
            </a:r>
            <a:r>
              <a:rPr lang="en-US" sz="2000" dirty="0"/>
              <a:t> increases</a:t>
            </a:r>
          </a:p>
          <a:p>
            <a:r>
              <a:rPr lang="en-US" sz="2000" dirty="0"/>
              <a:t>For </a:t>
            </a:r>
            <a:r>
              <a:rPr lang="en-US" sz="2000" i="1" dirty="0">
                <a:solidFill>
                  <a:srgbClr val="3333CC"/>
                </a:solidFill>
                <a:latin typeface="+mj-lt"/>
              </a:rPr>
              <a:t>n 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= 0</a:t>
            </a:r>
            <a:r>
              <a:rPr lang="en-US" sz="2000" dirty="0"/>
              <a:t>, upper limits are not sensitive on </a:t>
            </a:r>
            <a:r>
              <a:rPr lang="en-US" sz="2000" i="1" dirty="0">
                <a:solidFill>
                  <a:srgbClr val="3333CC"/>
                </a:solidFill>
                <a:latin typeface="+mj-lt"/>
              </a:rPr>
              <a:t>b</a:t>
            </a:r>
            <a:r>
              <a:rPr lang="en-US" sz="2000" dirty="0"/>
              <a:t> (given in prev. slide)</a:t>
            </a:r>
            <a:endParaRPr lang="en-US" sz="2000" i="1" dirty="0">
              <a:solidFill>
                <a:srgbClr val="3333CC"/>
              </a:solidFill>
              <a:latin typeface="+mj-lt"/>
            </a:endParaRP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16" name="Segnaposto piè di pagina 1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sp>
        <p:nvSpPr>
          <p:cNvPr id="7" name="Rettangolo 6"/>
          <p:cNvSpPr/>
          <p:nvPr/>
        </p:nvSpPr>
        <p:spPr>
          <a:xfrm>
            <a:off x="323850" y="5896343"/>
            <a:ext cx="3067050" cy="271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lvl="1" indent="-381000">
              <a:lnSpc>
                <a:spcPct val="80000"/>
              </a:lnSpc>
              <a:defRPr/>
            </a:pPr>
            <a:r>
              <a:rPr lang="en-US" sz="1400" dirty="0">
                <a:solidFill>
                  <a:schemeClr val="bg2"/>
                </a:solidFill>
                <a:latin typeface="+mn-lt"/>
              </a:rPr>
              <a:t>O. Helene. NIMA 212 (1983) 319</a:t>
            </a:r>
            <a:endParaRPr lang="en-GB" sz="1400" dirty="0">
              <a:solidFill>
                <a:schemeClr val="bg2"/>
              </a:solidFill>
              <a:latin typeface="+mn-lt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531925"/>
            <a:ext cx="399415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142585" y="2615055"/>
            <a:ext cx="506413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1" dirty="0">
                <a:solidFill>
                  <a:schemeClr val="accent2"/>
                </a:solidFill>
              </a:rPr>
              <a:t>s</a:t>
            </a:r>
            <a:r>
              <a:rPr lang="en-US" sz="2400" baseline="30000" dirty="0">
                <a:solidFill>
                  <a:schemeClr val="accent2"/>
                </a:solidFill>
              </a:rPr>
              <a:t>up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1571625" y="3247888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1" dirty="0">
                <a:solidFill>
                  <a:schemeClr val="accent2"/>
                </a:solidFill>
              </a:rPr>
              <a:t>n</a:t>
            </a:r>
          </a:p>
        </p:txBody>
      </p:sp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22825" y="2531925"/>
            <a:ext cx="3997325" cy="328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4500563" y="2615055"/>
            <a:ext cx="506412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1" dirty="0">
                <a:solidFill>
                  <a:schemeClr val="accent2"/>
                </a:solidFill>
              </a:rPr>
              <a:t>s</a:t>
            </a:r>
            <a:r>
              <a:rPr lang="en-US" sz="2400" baseline="30000" dirty="0">
                <a:solidFill>
                  <a:schemeClr val="accent2"/>
                </a:solidFill>
              </a:rPr>
              <a:t>up</a:t>
            </a: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5938838" y="3476488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1" dirty="0">
                <a:solidFill>
                  <a:schemeClr val="accent2"/>
                </a:solidFill>
              </a:rPr>
              <a:t>n</a:t>
            </a: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3943350" y="5665511"/>
            <a:ext cx="439544" cy="46166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1" dirty="0">
                <a:solidFill>
                  <a:schemeClr val="accent2"/>
                </a:solidFill>
              </a:rPr>
              <a:t>b</a:t>
            </a: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8201163" y="5665511"/>
            <a:ext cx="439544" cy="46166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1" dirty="0">
                <a:solidFill>
                  <a:schemeClr val="accent2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406844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>
                <a:ea typeface="ＭＳ Ｐゴシック" pitchFamily="-109" charset="-128"/>
                <a:cs typeface="ＭＳ Ｐゴシック" pitchFamily="-109" charset="-128"/>
              </a:rPr>
              <a:t>Poissonian background uncertainty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1800">
                <a:ea typeface="ＭＳ Ｐゴシック" charset="-128"/>
                <a:cs typeface="ＭＳ Ｐゴシック" charset="-128"/>
              </a:rPr>
              <a:t>Some analytical derivation reach high level of </a:t>
            </a:r>
            <a:br>
              <a:rPr lang="en-US" sz="1800">
                <a:ea typeface="ＭＳ Ｐゴシック" charset="-128"/>
                <a:cs typeface="ＭＳ Ｐゴシック" charset="-128"/>
              </a:rPr>
            </a:br>
            <a:r>
              <a:rPr lang="en-US" sz="1800">
                <a:ea typeface="ＭＳ Ｐゴシック" charset="-128"/>
                <a:cs typeface="ＭＳ Ｐゴシック" charset="-128"/>
              </a:rPr>
              <a:t>complexity</a:t>
            </a:r>
          </a:p>
          <a:p>
            <a:pPr>
              <a:lnSpc>
                <a:spcPct val="90000"/>
              </a:lnSpc>
            </a:pPr>
            <a:r>
              <a:rPr lang="en-US" sz="1800">
                <a:ea typeface="ＭＳ Ｐゴシック" charset="-128"/>
                <a:cs typeface="ＭＳ Ｐゴシック" charset="-128"/>
              </a:rPr>
              <a:t>Assume we estimate the background from </a:t>
            </a:r>
            <a:br>
              <a:rPr lang="en-US" sz="1800">
                <a:ea typeface="ＭＳ Ｐゴシック" charset="-128"/>
                <a:cs typeface="ＭＳ Ｐゴシック" charset="-128"/>
              </a:rPr>
            </a:br>
            <a:r>
              <a:rPr lang="en-US" sz="1800">
                <a:ea typeface="ＭＳ Ｐゴシック" charset="-128"/>
                <a:cs typeface="ＭＳ Ｐゴシック" charset="-128"/>
              </a:rPr>
              <a:t>sidebands applying scaling factors:</a:t>
            </a:r>
          </a:p>
          <a:p>
            <a:pPr lvl="1">
              <a:lnSpc>
                <a:spcPct val="90000"/>
              </a:lnSpc>
            </a:pPr>
            <a:r>
              <a:rPr lang="en-US" sz="20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 =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</a:rPr>
              <a:t>s</a:t>
            </a:r>
            <a:r>
              <a:rPr lang="en-US" sz="2000">
                <a:solidFill>
                  <a:schemeClr val="accent2"/>
                </a:solidFill>
                <a:latin typeface="Times New Roman" charset="0"/>
              </a:rPr>
              <a:t> =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</a:rPr>
              <a:t>n</a:t>
            </a:r>
            <a:r>
              <a:rPr lang="en-US" sz="2000">
                <a:solidFill>
                  <a:schemeClr val="accent2"/>
                </a:solidFill>
                <a:latin typeface="Times New Roman" charset="0"/>
              </a:rPr>
              <a:t> –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</a:rPr>
              <a:t>b</a:t>
            </a:r>
            <a:r>
              <a:rPr lang="en-US" sz="2000">
                <a:solidFill>
                  <a:schemeClr val="accent2"/>
                </a:solidFill>
                <a:latin typeface="Times New Roman" charset="0"/>
              </a:rPr>
              <a:t> =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</a:rPr>
              <a:t>n</a:t>
            </a:r>
            <a:r>
              <a:rPr lang="en-US" sz="2000">
                <a:solidFill>
                  <a:schemeClr val="accent2"/>
                </a:solidFill>
                <a:latin typeface="Times New Roman" charset="0"/>
              </a:rPr>
              <a:t> </a:t>
            </a:r>
            <a:r>
              <a:rPr lang="en-US" sz="2000">
                <a:solidFill>
                  <a:schemeClr val="accent2"/>
                </a:solidFill>
                <a:latin typeface="Symbol" charset="2"/>
              </a:rPr>
              <a:t>-</a:t>
            </a:r>
            <a:r>
              <a:rPr lang="en-US" sz="2000">
                <a:solidFill>
                  <a:schemeClr val="accent2"/>
                </a:solidFill>
                <a:latin typeface="Times New Roman" charset="0"/>
              </a:rPr>
              <a:t> 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sym typeface="Symbol" charset="2"/>
              </a:rPr>
              <a:t>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n</a:t>
            </a:r>
            <a:r>
              <a:rPr lang="en-US" sz="2000" baseline="-25000">
                <a:solidFill>
                  <a:schemeClr val="accent2"/>
                </a:solidFill>
                <a:latin typeface="Times New Roman" charset="0"/>
                <a:sym typeface="Symbol" charset="2"/>
              </a:rPr>
              <a:t>sb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sym typeface="Symbol" charset="2"/>
              </a:rPr>
              <a:t> </a:t>
            </a:r>
            <a:r>
              <a:rPr lang="en-US" sz="2000">
                <a:solidFill>
                  <a:schemeClr val="accent2"/>
                </a:solidFill>
                <a:latin typeface="Symbol" charset="2"/>
                <a:sym typeface="Symbol" charset="2"/>
              </a:rPr>
              <a:t>+ 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sym typeface="Symbol" charset="2"/>
              </a:rPr>
              <a:t>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n</a:t>
            </a:r>
            <a:r>
              <a:rPr lang="en-US" sz="2000" baseline="-25000">
                <a:solidFill>
                  <a:schemeClr val="accent2"/>
                </a:solidFill>
                <a:latin typeface="Times New Roman" charset="0"/>
                <a:sym typeface="Symbol" charset="2"/>
              </a:rPr>
              <a:t>cb</a:t>
            </a:r>
          </a:p>
          <a:p>
            <a:pPr lvl="1">
              <a:lnSpc>
                <a:spcPct val="90000"/>
              </a:lnSpc>
            </a:pPr>
            <a:r>
              <a:rPr lang="en-US" sz="16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sb</a:t>
            </a:r>
            <a:r>
              <a:rPr lang="en-US" sz="1600">
                <a:sym typeface="Symbol" charset="2"/>
              </a:rPr>
              <a:t> = “side band”, </a:t>
            </a:r>
            <a:r>
              <a:rPr lang="en-US" sz="16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cb</a:t>
            </a:r>
            <a:r>
              <a:rPr lang="en-US" sz="1600">
                <a:sym typeface="Symbol" charset="2"/>
              </a:rPr>
              <a:t> = “corner band”</a:t>
            </a:r>
          </a:p>
          <a:p>
            <a:pPr>
              <a:lnSpc>
                <a:spcPct val="90000"/>
              </a:lnSpc>
            </a:pPr>
            <a:r>
              <a:rPr lang="en-US" sz="1800">
                <a:ea typeface="ＭＳ Ｐゴシック" charset="-128"/>
                <a:cs typeface="ＭＳ Ｐゴシック" charset="-128"/>
                <a:sym typeface="Symbol" charset="2"/>
              </a:rPr>
              <a:t>Upper limit on </a:t>
            </a:r>
            <a:r>
              <a:rPr lang="en-US" sz="18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s</a:t>
            </a:r>
            <a:r>
              <a:rPr lang="en-US" sz="1800">
                <a:ea typeface="ＭＳ Ｐゴシック" charset="-128"/>
                <a:cs typeface="ＭＳ Ｐゴシック" charset="-128"/>
                <a:sym typeface="Symbol" charset="2"/>
              </a:rPr>
              <a:t> with a </a:t>
            </a:r>
            <a:r>
              <a:rPr lang="en-US" sz="18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CL = </a:t>
            </a:r>
            <a:r>
              <a:rPr lang="en-US" sz="1800">
                <a:ea typeface="ＭＳ Ｐゴシック" charset="-128"/>
                <a:cs typeface="ＭＳ Ｐゴシック" charset="-128"/>
                <a:sym typeface="Symbol" charset="2"/>
              </a:rPr>
              <a:t> can be as </a:t>
            </a:r>
            <a:br>
              <a:rPr lang="en-US" sz="1600">
                <a:ea typeface="ＭＳ Ｐゴシック" charset="-128"/>
                <a:cs typeface="ＭＳ Ｐゴシック" charset="-128"/>
                <a:sym typeface="Symbol" charset="2"/>
              </a:rPr>
            </a:br>
            <a:r>
              <a:rPr lang="en-US" sz="1600">
                <a:ea typeface="ＭＳ Ｐゴシック" charset="-128"/>
                <a:cs typeface="ＭＳ Ｐゴシック" charset="-128"/>
                <a:sym typeface="Symbol" charset="2"/>
              </a:rPr>
              <a:t>difficult as:</a:t>
            </a:r>
            <a:endParaRPr lang="en-US" sz="1800">
              <a:ea typeface="ＭＳ Ｐゴシック" charset="-128"/>
              <a:cs typeface="ＭＳ Ｐゴシック" charset="-128"/>
              <a:sym typeface="Symbol" charset="2"/>
            </a:endParaRPr>
          </a:p>
          <a:p>
            <a:pPr>
              <a:lnSpc>
                <a:spcPct val="90000"/>
              </a:lnSpc>
            </a:pPr>
            <a:endParaRPr lang="en-US" sz="1800">
              <a:ea typeface="ＭＳ Ｐゴシック" charset="-128"/>
              <a:cs typeface="ＭＳ Ｐゴシック" charset="-128"/>
              <a:sym typeface="Symbol" charset="2"/>
            </a:endParaRPr>
          </a:p>
          <a:p>
            <a:pPr>
              <a:lnSpc>
                <a:spcPct val="90000"/>
              </a:lnSpc>
            </a:pPr>
            <a:endParaRPr lang="en-US" sz="1800">
              <a:ea typeface="ＭＳ Ｐゴシック" charset="-128"/>
              <a:cs typeface="ＭＳ Ｐゴシック" charset="-128"/>
              <a:sym typeface="Symbol" charset="2"/>
            </a:endParaRPr>
          </a:p>
          <a:p>
            <a:pPr>
              <a:lnSpc>
                <a:spcPct val="90000"/>
              </a:lnSpc>
            </a:pPr>
            <a:endParaRPr lang="en-US" sz="1800">
              <a:ea typeface="ＭＳ Ｐゴシック" charset="-128"/>
              <a:cs typeface="ＭＳ Ｐゴシック" charset="-128"/>
              <a:sym typeface="Symbol" charset="2"/>
            </a:endParaRPr>
          </a:p>
          <a:p>
            <a:pPr>
              <a:lnSpc>
                <a:spcPct val="90000"/>
              </a:lnSpc>
            </a:pPr>
            <a:endParaRPr lang="en-US" sz="1600">
              <a:ea typeface="ＭＳ Ｐゴシック" charset="-128"/>
              <a:cs typeface="ＭＳ Ｐゴシック" charset="-128"/>
              <a:sym typeface="Symbol" charset="2"/>
            </a:endParaRPr>
          </a:p>
          <a:p>
            <a:pPr>
              <a:lnSpc>
                <a:spcPct val="90000"/>
              </a:lnSpc>
            </a:pPr>
            <a:endParaRPr lang="en-US" sz="1600">
              <a:ea typeface="ＭＳ Ｐゴシック" charset="-128"/>
              <a:cs typeface="ＭＳ Ｐゴシック" charset="-128"/>
              <a:sym typeface="Symbol" charset="2"/>
            </a:endParaRPr>
          </a:p>
          <a:p>
            <a:pPr>
              <a:lnSpc>
                <a:spcPct val="90000"/>
              </a:lnSpc>
            </a:pPr>
            <a:endParaRPr lang="en-US" sz="1600">
              <a:ea typeface="ＭＳ Ｐゴシック" charset="-128"/>
              <a:cs typeface="ＭＳ Ｐゴシック" charset="-128"/>
              <a:sym typeface="Symbol" charset="2"/>
            </a:endParaRPr>
          </a:p>
          <a:p>
            <a:pPr>
              <a:lnSpc>
                <a:spcPct val="90000"/>
              </a:lnSpc>
            </a:pPr>
            <a:endParaRPr lang="en-US" sz="1600">
              <a:ea typeface="ＭＳ Ｐゴシック" charset="-128"/>
              <a:cs typeface="ＭＳ Ｐゴシック" charset="-128"/>
              <a:sym typeface="Symbol" charset="2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sz="1600">
              <a:ea typeface="ＭＳ Ｐゴシック" charset="-128"/>
              <a:cs typeface="ＭＳ Ｐゴシック" charset="-128"/>
              <a:sym typeface="Symbol" charset="2"/>
            </a:endParaRPr>
          </a:p>
          <a:p>
            <a:pPr>
              <a:lnSpc>
                <a:spcPct val="90000"/>
              </a:lnSpc>
            </a:pPr>
            <a:endParaRPr lang="en-US" sz="1600">
              <a:solidFill>
                <a:srgbClr val="CC0066"/>
              </a:solidFill>
              <a:ea typeface="ＭＳ Ｐゴシック" charset="-128"/>
              <a:cs typeface="ＭＳ Ｐゴシック" charset="-128"/>
              <a:sym typeface="Symbol" charset="2"/>
            </a:endParaRPr>
          </a:p>
          <a:p>
            <a:pPr>
              <a:lnSpc>
                <a:spcPct val="90000"/>
              </a:lnSpc>
            </a:pPr>
            <a:r>
              <a:rPr lang="en-US" sz="1800">
                <a:solidFill>
                  <a:srgbClr val="CC0066"/>
                </a:solidFill>
                <a:ea typeface="ＭＳ Ｐゴシック" charset="-128"/>
                <a:cs typeface="ＭＳ Ｐゴシック" charset="-128"/>
                <a:sym typeface="Symbol" charset="2"/>
              </a:rPr>
              <a:t>Numerical treatment is required in many cases!</a:t>
            </a:r>
          </a:p>
          <a:p>
            <a:pPr>
              <a:lnSpc>
                <a:spcPct val="90000"/>
              </a:lnSpc>
            </a:pPr>
            <a:endParaRPr lang="en-US" sz="1800">
              <a:solidFill>
                <a:schemeClr val="accent2"/>
              </a:solidFill>
              <a:latin typeface="Times New Roman" charset="0"/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endParaRPr lang="en-US" sz="180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endParaRPr lang="en-US" sz="180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endParaRPr lang="en-US" sz="180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endParaRPr lang="en-US" sz="180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endParaRPr lang="en-US" sz="1800">
              <a:solidFill>
                <a:srgbClr val="5F5F5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34836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3"/>
          <a:srcRect l="9453" t="36824" r="12592" b="36656"/>
          <a:stretch>
            <a:fillRect/>
          </a:stretch>
        </p:blipFill>
        <p:spPr bwMode="auto">
          <a:xfrm>
            <a:off x="226219" y="3406700"/>
            <a:ext cx="7696200" cy="203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7696200" y="5029200"/>
            <a:ext cx="361950" cy="3889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34822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11863" y="981075"/>
            <a:ext cx="2665412" cy="254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7848600" y="1328738"/>
            <a:ext cx="423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>
                <a:solidFill>
                  <a:schemeClr val="accent2"/>
                </a:solidFill>
              </a:rPr>
              <a:t>cb</a:t>
            </a:r>
          </a:p>
        </p:txBody>
      </p:sp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6443663" y="2060575"/>
            <a:ext cx="4238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i="1">
                <a:solidFill>
                  <a:schemeClr val="accent2"/>
                </a:solidFill>
              </a:rPr>
              <a:t>sb</a:t>
            </a:r>
          </a:p>
        </p:txBody>
      </p:sp>
      <p:pic>
        <p:nvPicPr>
          <p:cNvPr id="34825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94025" y="5235575"/>
            <a:ext cx="21605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6" name="Text Box 10"/>
          <p:cNvSpPr txBox="1">
            <a:spLocks noChangeArrowheads="1"/>
          </p:cNvSpPr>
          <p:nvPr/>
        </p:nvSpPr>
        <p:spPr bwMode="auto">
          <a:xfrm>
            <a:off x="304800" y="5311775"/>
            <a:ext cx="26209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Arial" charset="0"/>
              </a:rPr>
              <a:t>Physical integration bound:</a:t>
            </a:r>
          </a:p>
        </p:txBody>
      </p:sp>
      <p:sp>
        <p:nvSpPr>
          <p:cNvPr id="34827" name="Text Box 11"/>
          <p:cNvSpPr txBox="1">
            <a:spLocks noChangeArrowheads="1"/>
          </p:cNvSpPr>
          <p:nvPr/>
        </p:nvSpPr>
        <p:spPr bwMode="auto">
          <a:xfrm>
            <a:off x="7848600" y="2060575"/>
            <a:ext cx="423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i="1">
                <a:solidFill>
                  <a:schemeClr val="accent2"/>
                </a:solidFill>
              </a:rPr>
              <a:t>sb</a:t>
            </a:r>
          </a:p>
        </p:txBody>
      </p:sp>
      <p:sp>
        <p:nvSpPr>
          <p:cNvPr id="34828" name="Text Box 12"/>
          <p:cNvSpPr txBox="1">
            <a:spLocks noChangeArrowheads="1"/>
          </p:cNvSpPr>
          <p:nvPr/>
        </p:nvSpPr>
        <p:spPr bwMode="auto">
          <a:xfrm>
            <a:off x="6443663" y="1330325"/>
            <a:ext cx="4238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>
                <a:solidFill>
                  <a:schemeClr val="accent2"/>
                </a:solidFill>
              </a:rPr>
              <a:t>cb</a:t>
            </a:r>
          </a:p>
        </p:txBody>
      </p:sp>
      <p:sp>
        <p:nvSpPr>
          <p:cNvPr id="34829" name="Text Box 13"/>
          <p:cNvSpPr txBox="1">
            <a:spLocks noChangeArrowheads="1"/>
          </p:cNvSpPr>
          <p:nvPr/>
        </p:nvSpPr>
        <p:spPr bwMode="auto">
          <a:xfrm>
            <a:off x="7848600" y="2744788"/>
            <a:ext cx="423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>
                <a:solidFill>
                  <a:schemeClr val="accent2"/>
                </a:solidFill>
              </a:rPr>
              <a:t>cb</a:t>
            </a:r>
          </a:p>
        </p:txBody>
      </p:sp>
      <p:sp>
        <p:nvSpPr>
          <p:cNvPr id="34830" name="Text Box 14"/>
          <p:cNvSpPr txBox="1">
            <a:spLocks noChangeArrowheads="1"/>
          </p:cNvSpPr>
          <p:nvPr/>
        </p:nvSpPr>
        <p:spPr bwMode="auto">
          <a:xfrm>
            <a:off x="6443663" y="2744788"/>
            <a:ext cx="4238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>
                <a:solidFill>
                  <a:schemeClr val="accent2"/>
                </a:solidFill>
              </a:rPr>
              <a:t>cb</a:t>
            </a:r>
          </a:p>
        </p:txBody>
      </p:sp>
      <p:sp>
        <p:nvSpPr>
          <p:cNvPr id="34831" name="Text Box 15"/>
          <p:cNvSpPr txBox="1">
            <a:spLocks noChangeArrowheads="1"/>
          </p:cNvSpPr>
          <p:nvPr/>
        </p:nvSpPr>
        <p:spPr bwMode="auto">
          <a:xfrm>
            <a:off x="7129463" y="1330325"/>
            <a:ext cx="4238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i="1">
                <a:solidFill>
                  <a:schemeClr val="accent2"/>
                </a:solidFill>
              </a:rPr>
              <a:t>sb</a:t>
            </a:r>
          </a:p>
        </p:txBody>
      </p:sp>
      <p:sp>
        <p:nvSpPr>
          <p:cNvPr id="34832" name="Text Box 16"/>
          <p:cNvSpPr txBox="1">
            <a:spLocks noChangeArrowheads="1"/>
          </p:cNvSpPr>
          <p:nvPr/>
        </p:nvSpPr>
        <p:spPr bwMode="auto">
          <a:xfrm>
            <a:off x="7127875" y="2744788"/>
            <a:ext cx="423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i="1">
                <a:solidFill>
                  <a:schemeClr val="accent2"/>
                </a:solidFill>
              </a:rPr>
              <a:t>sb</a:t>
            </a:r>
          </a:p>
        </p:txBody>
      </p:sp>
      <p:pic>
        <p:nvPicPr>
          <p:cNvPr id="34833" name="Picture 1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56213" y="5105400"/>
            <a:ext cx="1055687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34" name="Picture 1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53200" y="5105400"/>
            <a:ext cx="935038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Rettangolo 24"/>
          <p:cNvSpPr/>
          <p:nvPr/>
        </p:nvSpPr>
        <p:spPr>
          <a:xfrm>
            <a:off x="3962400" y="5638800"/>
            <a:ext cx="5181600" cy="2714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838200" lvl="1" indent="-381000">
              <a:lnSpc>
                <a:spcPct val="80000"/>
              </a:lnSpc>
              <a:defRPr/>
            </a:pPr>
            <a:r>
              <a:rPr lang="en-GB" sz="1400" dirty="0">
                <a:solidFill>
                  <a:schemeClr val="bg2"/>
                </a:solidFill>
                <a:latin typeface="+mn-lt"/>
              </a:rPr>
              <a:t>K.K. </a:t>
            </a:r>
            <a:r>
              <a:rPr lang="en-GB" sz="1400" dirty="0" err="1">
                <a:solidFill>
                  <a:schemeClr val="bg2"/>
                </a:solidFill>
                <a:latin typeface="+mn-lt"/>
              </a:rPr>
              <a:t>Gan</a:t>
            </a:r>
            <a:r>
              <a:rPr lang="en-GB" sz="1400" dirty="0">
                <a:solidFill>
                  <a:schemeClr val="bg2"/>
                </a:solidFill>
                <a:latin typeface="+mn-lt"/>
              </a:rPr>
              <a:t>, et al., </a:t>
            </a:r>
            <a:r>
              <a:rPr lang="en-GB" sz="1400" dirty="0" err="1">
                <a:solidFill>
                  <a:schemeClr val="bg2"/>
                </a:solidFill>
                <a:latin typeface="+mn-lt"/>
              </a:rPr>
              <a:t>Nucl</a:t>
            </a:r>
            <a:r>
              <a:rPr lang="en-GB" sz="1400" dirty="0">
                <a:solidFill>
                  <a:schemeClr val="bg2"/>
                </a:solidFill>
                <a:latin typeface="+mn-lt"/>
              </a:rPr>
              <a:t>. Instr. and Meth. A 412 (1998) 475</a:t>
            </a:r>
            <a:endParaRPr lang="en-GB" sz="1400" i="1" dirty="0">
              <a:solidFill>
                <a:schemeClr val="bg2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>
                <a:ea typeface="ＭＳ Ｐゴシック" pitchFamily="-109" charset="-128"/>
                <a:cs typeface="ＭＳ Ｐゴシック" pitchFamily="-109" charset="-128"/>
              </a:rPr>
              <a:t>Problems of Bayesian limits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>
                <a:ea typeface="ＭＳ Ｐゴシック" charset="-128"/>
                <a:cs typeface="ＭＳ Ｐゴシック" charset="-128"/>
              </a:rPr>
              <a:t>Bayesian inference, as well as Bayesian limits, require the choice of a prior distribution</a:t>
            </a:r>
          </a:p>
          <a:p>
            <a:pPr>
              <a:lnSpc>
                <a:spcPct val="80000"/>
              </a:lnSpc>
            </a:pPr>
            <a:r>
              <a:rPr lang="en-US" sz="2400">
                <a:ea typeface="ＭＳ Ｐゴシック" charset="-128"/>
                <a:cs typeface="ＭＳ Ｐゴシック" charset="-128"/>
              </a:rPr>
              <a:t>This makes estimates somewhat subjective (some Bayesian supporter use the term “inter-subjective”)</a:t>
            </a:r>
          </a:p>
          <a:p>
            <a:pPr>
              <a:lnSpc>
                <a:spcPct val="80000"/>
              </a:lnSpc>
            </a:pPr>
            <a:r>
              <a:rPr lang="en-US" sz="2400">
                <a:ea typeface="ＭＳ Ｐゴシック" charset="-128"/>
                <a:cs typeface="ＭＳ Ｐゴシック" charset="-128"/>
              </a:rPr>
              <a:t>Choices frequently adopted in physics are not unique:</a:t>
            </a:r>
          </a:p>
          <a:p>
            <a:pPr lvl="1">
              <a:lnSpc>
                <a:spcPct val="80000"/>
              </a:lnSpc>
            </a:pPr>
            <a:r>
              <a:rPr lang="en-US" sz="2000">
                <a:ea typeface="ＭＳ Ｐゴシック" charset="-128"/>
                <a:cs typeface="ＭＳ Ｐゴシック" charset="-128"/>
              </a:rPr>
              <a:t>Uniform PDF as a function of the signal strength?</a:t>
            </a:r>
          </a:p>
          <a:p>
            <a:pPr lvl="1">
              <a:lnSpc>
                <a:spcPct val="80000"/>
              </a:lnSpc>
            </a:pPr>
            <a:r>
              <a:rPr lang="en-US" sz="2000">
                <a:ea typeface="ＭＳ Ｐゴシック" charset="-128"/>
                <a:cs typeface="ＭＳ Ｐゴシック" charset="-128"/>
              </a:rPr>
              <a:t>Uniform PDF as a function of the Higgs boson mass?</a:t>
            </a:r>
          </a:p>
          <a:p>
            <a:pPr>
              <a:lnSpc>
                <a:spcPct val="80000"/>
              </a:lnSpc>
            </a:pPr>
            <a:r>
              <a:rPr lang="en-US" sz="2400">
                <a:ea typeface="ＭＳ Ｐゴシック" charset="-128"/>
                <a:cs typeface="ＭＳ Ｐゴシック" charset="-128"/>
              </a:rPr>
              <a:t>In some cases results do not depend strongly on the assumed prior</a:t>
            </a:r>
          </a:p>
          <a:p>
            <a:pPr lvl="1">
              <a:lnSpc>
                <a:spcPct val="80000"/>
              </a:lnSpc>
            </a:pPr>
            <a:r>
              <a:rPr lang="en-US" sz="2000">
                <a:ea typeface="ＭＳ Ｐゴシック" charset="-128"/>
                <a:cs typeface="ＭＳ Ｐゴシック" charset="-128"/>
              </a:rPr>
              <a:t>But this usually happens when the statistical sample is sufficiently large, which is not the case often for upper limits</a:t>
            </a:r>
          </a:p>
          <a:p>
            <a:pPr>
              <a:lnSpc>
                <a:spcPct val="80000"/>
              </a:lnSpc>
            </a:pPr>
            <a:endParaRPr lang="en-US" sz="240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36868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>
                <a:ea typeface="ＭＳ Ｐゴシック" pitchFamily="-109" charset="-128"/>
                <a:cs typeface="ＭＳ Ｐゴシック" pitchFamily="-109" charset="-128"/>
              </a:rPr>
              <a:t>Frequentist upper limits</a:t>
            </a:r>
          </a:p>
        </p:txBody>
      </p:sp>
      <p:sp>
        <p:nvSpPr>
          <p:cNvPr id="3379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1600">
                <a:solidFill>
                  <a:srgbClr val="3333CC"/>
                </a:solidFill>
                <a:ea typeface="ＭＳ Ｐゴシック" charset="-128"/>
                <a:cs typeface="ＭＳ Ｐゴシック" charset="-128"/>
              </a:rPr>
              <a:t>Upper limit </a:t>
            </a:r>
            <a:r>
              <a:rPr lang="en-US" sz="1600">
                <a:ea typeface="ＭＳ Ｐゴシック" charset="-128"/>
                <a:cs typeface="ＭＳ Ｐゴシック" charset="-128"/>
              </a:rPr>
              <a:t>construction from </a:t>
            </a:r>
            <a:r>
              <a:rPr lang="en-US" sz="1600">
                <a:solidFill>
                  <a:srgbClr val="3333CC"/>
                </a:solidFill>
                <a:ea typeface="ＭＳ Ｐゴシック" charset="-128"/>
                <a:cs typeface="ＭＳ Ｐゴシック" charset="-128"/>
              </a:rPr>
              <a:t>inversion</a:t>
            </a:r>
            <a:br>
              <a:rPr lang="en-US" sz="1600">
                <a:solidFill>
                  <a:srgbClr val="3333CC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1600">
                <a:solidFill>
                  <a:srgbClr val="3333CC"/>
                </a:solidFill>
                <a:ea typeface="ＭＳ Ｐゴシック" charset="-128"/>
                <a:cs typeface="ＭＳ Ｐゴシック" charset="-128"/>
              </a:rPr>
              <a:t>of Neyman belt with </a:t>
            </a:r>
            <a:r>
              <a:rPr lang="en-US" sz="160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asymmetric intervals</a:t>
            </a:r>
            <a:endParaRPr lang="en-US" sz="1600">
              <a:solidFill>
                <a:srgbClr val="3333CC"/>
              </a:solidFill>
              <a:ea typeface="ＭＳ Ｐゴシック" charset="-128"/>
              <a:cs typeface="ＭＳ Ｐゴシック" charset="-128"/>
            </a:endParaRPr>
          </a:p>
          <a:p>
            <a:r>
              <a:rPr lang="en-US" sz="1600">
                <a:ea typeface="ＭＳ Ｐゴシック" charset="-128"/>
                <a:cs typeface="ＭＳ Ｐゴシック" charset="-128"/>
              </a:rPr>
              <a:t>Building a confidence interval on the </a:t>
            </a:r>
            <a:br>
              <a:rPr lang="en-US" sz="1600">
                <a:ea typeface="ＭＳ Ｐゴシック" charset="-128"/>
                <a:cs typeface="ＭＳ Ｐゴシック" charset="-128"/>
              </a:rPr>
            </a:br>
            <a:r>
              <a:rPr lang="en-US" sz="1600">
                <a:ea typeface="ＭＳ Ｐゴシック" charset="-128"/>
                <a:cs typeface="ＭＳ Ｐゴシック" charset="-128"/>
              </a:rPr>
              <a:t>observable</a:t>
            </a:r>
          </a:p>
          <a:p>
            <a:pPr lvl="1"/>
            <a:r>
              <a:rPr lang="en-US" sz="1400">
                <a:ea typeface="ＭＳ Ｐゴシック" charset="-128"/>
                <a:cs typeface="ＭＳ Ｐゴシック" charset="-128"/>
              </a:rPr>
              <a:t>The observable </a:t>
            </a:r>
            <a:r>
              <a:rPr lang="en-US" sz="14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x</a:t>
            </a:r>
            <a:r>
              <a:rPr lang="en-US" sz="1400">
                <a:ea typeface="ＭＳ Ｐゴシック" charset="-128"/>
                <a:cs typeface="ＭＳ Ｐゴシック" charset="-128"/>
              </a:rPr>
              <a:t> is the number of events </a:t>
            </a:r>
            <a:r>
              <a:rPr lang="en-US" sz="1400" i="1">
                <a:solidFill>
                  <a:srgbClr val="3333CC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n</a:t>
            </a:r>
            <a:r>
              <a:rPr lang="en-US" sz="1400">
                <a:ea typeface="ＭＳ Ｐゴシック" charset="-128"/>
                <a:cs typeface="ＭＳ Ｐゴシック" charset="-128"/>
              </a:rPr>
              <a:t> for </a:t>
            </a:r>
            <a:br>
              <a:rPr lang="en-US" sz="1400">
                <a:ea typeface="ＭＳ Ｐゴシック" charset="-128"/>
                <a:cs typeface="ＭＳ Ｐゴシック" charset="-128"/>
              </a:rPr>
            </a:br>
            <a:r>
              <a:rPr lang="en-US" sz="1400">
                <a:ea typeface="ＭＳ Ｐゴシック" charset="-128"/>
                <a:cs typeface="ＭＳ Ｐゴシック" charset="-128"/>
              </a:rPr>
              <a:t>counting experiments</a:t>
            </a:r>
          </a:p>
          <a:p>
            <a:pPr lvl="1"/>
            <a:r>
              <a:rPr lang="en-US" sz="1400">
                <a:ea typeface="ＭＳ Ｐゴシック" charset="-128"/>
                <a:cs typeface="ＭＳ Ｐゴシック" charset="-128"/>
              </a:rPr>
              <a:t>Final confidence interval must be asymmetric </a:t>
            </a:r>
            <a:br>
              <a:rPr lang="en-US" sz="1400">
                <a:ea typeface="ＭＳ Ｐゴシック" charset="-128"/>
                <a:cs typeface="ＭＳ Ｐゴシック" charset="-128"/>
              </a:rPr>
            </a:br>
            <a:r>
              <a:rPr lang="en-US" sz="1400">
                <a:ea typeface="ＭＳ Ｐゴシック" charset="-128"/>
                <a:cs typeface="ＭＳ Ｐゴシック" charset="-128"/>
              </a:rPr>
              <a:t>if we want to compute upper limits:</a:t>
            </a:r>
          </a:p>
          <a:p>
            <a:pPr lvl="2"/>
            <a:r>
              <a:rPr lang="en-US" sz="16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s </a:t>
            </a:r>
            <a:r>
              <a:rPr lang="en-US" sz="16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 [</a:t>
            </a:r>
            <a:r>
              <a:rPr lang="en-US" sz="16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s</a:t>
            </a:r>
            <a:r>
              <a:rPr lang="en-US" sz="1600" baseline="-25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1</a:t>
            </a:r>
            <a:r>
              <a:rPr lang="en-US" sz="16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, </a:t>
            </a:r>
            <a:r>
              <a:rPr lang="en-US" sz="16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s</a:t>
            </a:r>
            <a:r>
              <a:rPr lang="en-US" sz="1600" baseline="-25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2</a:t>
            </a:r>
            <a:r>
              <a:rPr lang="en-US" sz="16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] ⇒ </a:t>
            </a:r>
            <a:r>
              <a:rPr lang="en-US" sz="16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s </a:t>
            </a:r>
            <a:r>
              <a:rPr lang="en-US" sz="16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 [0, </a:t>
            </a:r>
            <a:r>
              <a:rPr lang="en-US" sz="16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s</a:t>
            </a:r>
            <a:r>
              <a:rPr lang="en-US" sz="1600" baseline="30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up</a:t>
            </a:r>
            <a:r>
              <a:rPr lang="en-US" sz="16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]</a:t>
            </a:r>
            <a:r>
              <a:rPr lang="en-US" sz="1600">
                <a:ea typeface="ＭＳ Ｐゴシック" charset="-128"/>
                <a:cs typeface="ＭＳ Ｐゴシック" charset="-128"/>
              </a:rPr>
              <a:t> </a:t>
            </a:r>
          </a:p>
          <a:p>
            <a:pPr lvl="1"/>
            <a:r>
              <a:rPr lang="en-US" sz="140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Upper limit </a:t>
            </a:r>
            <a:r>
              <a:rPr lang="en-US" sz="1400">
                <a:ea typeface="ＭＳ Ｐゴシック" charset="-128"/>
                <a:cs typeface="ＭＳ Ｐゴシック" charset="-128"/>
              </a:rPr>
              <a:t>= right-most edge of asymmetric</a:t>
            </a:r>
            <a:br>
              <a:rPr lang="en-US" sz="1400">
                <a:ea typeface="ＭＳ Ｐゴシック" charset="-128"/>
                <a:cs typeface="ＭＳ Ｐゴシック" charset="-128"/>
              </a:rPr>
            </a:br>
            <a:r>
              <a:rPr lang="en-US" sz="1400">
                <a:ea typeface="ＭＳ Ｐゴシック" charset="-128"/>
                <a:cs typeface="ＭＳ Ｐゴシック" charset="-128"/>
              </a:rPr>
              <a:t>interval</a:t>
            </a:r>
          </a:p>
          <a:p>
            <a:pPr lvl="1"/>
            <a:r>
              <a:rPr lang="en-US" sz="1400">
                <a:ea typeface="ＭＳ Ｐゴシック" charset="-128"/>
                <a:cs typeface="ＭＳ Ｐゴシック" charset="-128"/>
              </a:rPr>
              <a:t>Hence, we should have an asymmetric interval on </a:t>
            </a:r>
            <a:r>
              <a:rPr lang="en-US" sz="1400" i="1">
                <a:solidFill>
                  <a:srgbClr val="3333CC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n</a:t>
            </a:r>
            <a:r>
              <a:rPr lang="en-US" sz="1400">
                <a:ea typeface="ＭＳ Ｐゴシック" charset="-128"/>
                <a:cs typeface="ＭＳ Ｐゴシック" charset="-128"/>
              </a:rPr>
              <a:t>: </a:t>
            </a:r>
          </a:p>
          <a:p>
            <a:pPr lvl="2"/>
            <a:r>
              <a:rPr lang="en-US" sz="16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n </a:t>
            </a:r>
            <a:r>
              <a:rPr lang="en-US" sz="16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 [</a:t>
            </a:r>
            <a:r>
              <a:rPr lang="en-US" sz="16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n</a:t>
            </a:r>
            <a:r>
              <a:rPr lang="en-US" sz="1600" baseline="-25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1</a:t>
            </a:r>
            <a:r>
              <a:rPr lang="en-US" sz="16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, </a:t>
            </a:r>
            <a:r>
              <a:rPr lang="en-US" sz="16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n</a:t>
            </a:r>
            <a:r>
              <a:rPr lang="en-US" sz="1600" baseline="-25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2</a:t>
            </a:r>
            <a:r>
              <a:rPr lang="en-US" sz="16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] ⇒ </a:t>
            </a:r>
            <a:r>
              <a:rPr lang="en-US" sz="16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n </a:t>
            </a:r>
            <a:r>
              <a:rPr lang="en-US" sz="16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 [</a:t>
            </a:r>
            <a:r>
              <a:rPr lang="en-US" sz="16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n</a:t>
            </a:r>
            <a:r>
              <a:rPr lang="en-US" sz="1600" baseline="30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min</a:t>
            </a:r>
            <a:r>
              <a:rPr lang="en-US" sz="16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, ∞]</a:t>
            </a:r>
            <a:r>
              <a:rPr lang="en-US" sz="1600">
                <a:ea typeface="ＭＳ Ｐゴシック" charset="-128"/>
                <a:cs typeface="ＭＳ Ｐゴシック" charset="-128"/>
              </a:rPr>
              <a:t> </a:t>
            </a:r>
          </a:p>
          <a:p>
            <a:r>
              <a:rPr lang="en-US" sz="1600">
                <a:ea typeface="ＭＳ Ｐゴシック" charset="-128"/>
                <a:cs typeface="ＭＳ Ｐゴシック" charset="-128"/>
              </a:rPr>
              <a:t>Poissonian distributions involve </a:t>
            </a:r>
            <a:r>
              <a:rPr lang="en-US" sz="160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discrete values</a:t>
            </a:r>
            <a:r>
              <a:rPr lang="en-US" sz="1600">
                <a:ea typeface="ＭＳ Ｐゴシック" charset="-128"/>
                <a:cs typeface="ＭＳ Ｐゴシック" charset="-128"/>
              </a:rPr>
              <a:t>, </a:t>
            </a:r>
            <a:r>
              <a:rPr lang="en-US" sz="160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can’t exactly satisfy coverage</a:t>
            </a:r>
            <a:r>
              <a:rPr lang="en-US" sz="1600">
                <a:ea typeface="ＭＳ Ｐゴシック" charset="-128"/>
                <a:cs typeface="ＭＳ Ｐゴシック" charset="-128"/>
              </a:rPr>
              <a:t>: produce the </a:t>
            </a:r>
            <a:r>
              <a:rPr lang="en-US" sz="160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smallest overcoverage</a:t>
            </a:r>
          </a:p>
          <a:p>
            <a:pPr lvl="1"/>
            <a:r>
              <a:rPr lang="en-US" sz="1400">
                <a:ea typeface="ＭＳ Ｐゴシック" charset="-128"/>
                <a:cs typeface="ＭＳ Ｐゴシック" charset="-128"/>
              </a:rPr>
              <a:t>Use the smallest interval that has </a:t>
            </a:r>
            <a:r>
              <a:rPr lang="en-US" sz="1400">
                <a:solidFill>
                  <a:srgbClr val="3333CC"/>
                </a:solidFill>
                <a:ea typeface="ＭＳ Ｐゴシック" charset="-128"/>
                <a:cs typeface="ＭＳ Ｐゴシック" charset="-128"/>
              </a:rPr>
              <a:t>at least </a:t>
            </a:r>
            <a:r>
              <a:rPr lang="en-US" sz="1400">
                <a:ea typeface="ＭＳ Ｐゴシック" charset="-128"/>
                <a:cs typeface="ＭＳ Ｐゴシック" charset="-128"/>
              </a:rPr>
              <a:t>the desired C.L.:</a:t>
            </a:r>
            <a:endParaRPr lang="en-US" sz="1600" i="1">
              <a:solidFill>
                <a:schemeClr val="accent2"/>
              </a:solidFill>
              <a:latin typeface="Times New Roman" charset="0"/>
              <a:ea typeface="ＭＳ Ｐゴシック" charset="-128"/>
              <a:cs typeface="ＭＳ Ｐゴシック" charset="-128"/>
            </a:endParaRPr>
          </a:p>
          <a:p>
            <a:pPr>
              <a:buFontTx/>
              <a:buNone/>
            </a:pPr>
            <a:r>
              <a:rPr lang="en-US" sz="18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			  P</a:t>
            </a:r>
            <a:r>
              <a:rPr lang="en-US" sz="18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(</a:t>
            </a:r>
            <a:r>
              <a:rPr lang="en-US" sz="18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s </a:t>
            </a:r>
            <a:r>
              <a:rPr lang="en-US" sz="18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 [0, </a:t>
            </a:r>
            <a:r>
              <a:rPr lang="en-US" sz="18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s</a:t>
            </a:r>
            <a:r>
              <a:rPr lang="en-US" sz="1800" baseline="30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up</a:t>
            </a:r>
            <a:r>
              <a:rPr lang="en-US" sz="18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])  </a:t>
            </a:r>
            <a:r>
              <a:rPr lang="en-US" sz="1800">
                <a:solidFill>
                  <a:srgbClr val="CC0066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</a:t>
            </a:r>
            <a:r>
              <a:rPr lang="en-US" sz="18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  CL = 1 </a:t>
            </a:r>
            <a:r>
              <a:rPr lang="en-US" sz="1800">
                <a:solidFill>
                  <a:schemeClr val="accent2"/>
                </a:solidFill>
                <a:latin typeface="Symbol" charset="2"/>
                <a:ea typeface="ＭＳ Ｐゴシック" charset="-128"/>
                <a:cs typeface="ＭＳ Ｐゴシック" charset="-128"/>
                <a:sym typeface="Symbol" charset="2"/>
              </a:rPr>
              <a:t>- </a:t>
            </a:r>
            <a:r>
              <a:rPr lang="en-US" sz="18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</a:t>
            </a:r>
            <a:br>
              <a:rPr lang="en-US" sz="18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</a:br>
            <a:r>
              <a:rPr lang="en-US" sz="18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		                          ⇔</a:t>
            </a:r>
            <a:br>
              <a:rPr lang="en-US" sz="18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</a:br>
            <a:r>
              <a:rPr lang="en-US" sz="18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	          </a:t>
            </a:r>
            <a:r>
              <a:rPr lang="en-US" sz="18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P</a:t>
            </a:r>
            <a:r>
              <a:rPr lang="en-US" sz="18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(</a:t>
            </a:r>
            <a:r>
              <a:rPr lang="en-US" sz="18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n </a:t>
            </a:r>
            <a:r>
              <a:rPr lang="en-US" sz="18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 [</a:t>
            </a:r>
            <a:r>
              <a:rPr lang="en-US" sz="18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n</a:t>
            </a:r>
            <a:r>
              <a:rPr lang="en-US" sz="1800" baseline="30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min</a:t>
            </a:r>
            <a:r>
              <a:rPr lang="en-US" sz="18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, ∞]) = 1 − </a:t>
            </a:r>
            <a:r>
              <a:rPr lang="en-US" sz="18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p</a:t>
            </a:r>
            <a:r>
              <a:rPr lang="en-US" sz="18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  </a:t>
            </a:r>
            <a:r>
              <a:rPr lang="en-US" sz="1800">
                <a:solidFill>
                  <a:srgbClr val="CC0066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</a:t>
            </a:r>
            <a:r>
              <a:rPr lang="en-US" sz="18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  CL = 1 </a:t>
            </a:r>
            <a:r>
              <a:rPr lang="en-US" sz="1800">
                <a:solidFill>
                  <a:schemeClr val="accent2"/>
                </a:solidFill>
                <a:latin typeface="Symbol" charset="2"/>
                <a:ea typeface="ＭＳ Ｐゴシック" charset="-128"/>
                <a:cs typeface="ＭＳ Ｐゴシック" charset="-128"/>
                <a:sym typeface="Symbol" charset="2"/>
              </a:rPr>
              <a:t>- </a:t>
            </a:r>
            <a:r>
              <a:rPr lang="en-US" sz="18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 </a:t>
            </a:r>
          </a:p>
        </p:txBody>
      </p:sp>
      <p:sp>
        <p:nvSpPr>
          <p:cNvPr id="44066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pic>
        <p:nvPicPr>
          <p:cNvPr id="4403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48300" y="1143000"/>
            <a:ext cx="35433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6" name="Rettangolo 40"/>
          <p:cNvSpPr>
            <a:spLocks noChangeArrowheads="1"/>
          </p:cNvSpPr>
          <p:nvPr/>
        </p:nvSpPr>
        <p:spPr bwMode="auto">
          <a:xfrm>
            <a:off x="5651500" y="1155700"/>
            <a:ext cx="3327400" cy="2616200"/>
          </a:xfrm>
          <a:prstGeom prst="rect">
            <a:avLst/>
          </a:prstGeom>
          <a:solidFill>
            <a:srgbClr val="FFFF00">
              <a:alpha val="30196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37" name="Figura a mano libera 39"/>
          <p:cNvSpPr>
            <a:spLocks noChangeArrowheads="1"/>
          </p:cNvSpPr>
          <p:nvPr/>
        </p:nvSpPr>
        <p:spPr bwMode="auto">
          <a:xfrm>
            <a:off x="5994400" y="1136650"/>
            <a:ext cx="2984500" cy="2635250"/>
          </a:xfrm>
          <a:custGeom>
            <a:avLst/>
            <a:gdLst>
              <a:gd name="T0" fmla="*/ 0 w 2984500"/>
              <a:gd name="T1" fmla="*/ 2635250 h 2635250"/>
              <a:gd name="T2" fmla="*/ 2984500 w 2984500"/>
              <a:gd name="T3" fmla="*/ 2622550 h 2635250"/>
              <a:gd name="T4" fmla="*/ 2984500 w 2984500"/>
              <a:gd name="T5" fmla="*/ 6350 h 2635250"/>
              <a:gd name="T6" fmla="*/ 1873250 w 2984500"/>
              <a:gd name="T7" fmla="*/ 0 h 2635250"/>
              <a:gd name="T8" fmla="*/ 1803400 w 2984500"/>
              <a:gd name="T9" fmla="*/ 152400 h 2635250"/>
              <a:gd name="T10" fmla="*/ 1689100 w 2984500"/>
              <a:gd name="T11" fmla="*/ 336550 h 2635250"/>
              <a:gd name="T12" fmla="*/ 1536700 w 2984500"/>
              <a:gd name="T13" fmla="*/ 565150 h 2635250"/>
              <a:gd name="T14" fmla="*/ 1320800 w 2984500"/>
              <a:gd name="T15" fmla="*/ 806450 h 2635250"/>
              <a:gd name="T16" fmla="*/ 1130300 w 2984500"/>
              <a:gd name="T17" fmla="*/ 1035050 h 2635250"/>
              <a:gd name="T18" fmla="*/ 914400 w 2984500"/>
              <a:gd name="T19" fmla="*/ 1282700 h 2635250"/>
              <a:gd name="T20" fmla="*/ 768350 w 2984500"/>
              <a:gd name="T21" fmla="*/ 1441450 h 2635250"/>
              <a:gd name="T22" fmla="*/ 603250 w 2984500"/>
              <a:gd name="T23" fmla="*/ 1625600 h 2635250"/>
              <a:gd name="T24" fmla="*/ 368300 w 2984500"/>
              <a:gd name="T25" fmla="*/ 1936750 h 2635250"/>
              <a:gd name="T26" fmla="*/ 215900 w 2984500"/>
              <a:gd name="T27" fmla="*/ 2197100 h 2635250"/>
              <a:gd name="T28" fmla="*/ 95250 w 2984500"/>
              <a:gd name="T29" fmla="*/ 2438400 h 2635250"/>
              <a:gd name="T30" fmla="*/ 0 w 2984500"/>
              <a:gd name="T31" fmla="*/ 2635250 h 263525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2984500"/>
              <a:gd name="T49" fmla="*/ 0 h 2635250"/>
              <a:gd name="T50" fmla="*/ 2984500 w 2984500"/>
              <a:gd name="T51" fmla="*/ 2635250 h 263525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2984500" h="2635250">
                <a:moveTo>
                  <a:pt x="0" y="2635250"/>
                </a:moveTo>
                <a:lnTo>
                  <a:pt x="2984500" y="2622550"/>
                </a:lnTo>
                <a:lnTo>
                  <a:pt x="2984500" y="6350"/>
                </a:lnTo>
                <a:lnTo>
                  <a:pt x="1873250" y="0"/>
                </a:lnTo>
                <a:lnTo>
                  <a:pt x="1803400" y="152400"/>
                </a:lnTo>
                <a:lnTo>
                  <a:pt x="1689100" y="336550"/>
                </a:lnTo>
                <a:lnTo>
                  <a:pt x="1536700" y="565150"/>
                </a:lnTo>
                <a:lnTo>
                  <a:pt x="1320800" y="806450"/>
                </a:lnTo>
                <a:lnTo>
                  <a:pt x="1130300" y="1035050"/>
                </a:lnTo>
                <a:lnTo>
                  <a:pt x="914400" y="1282700"/>
                </a:lnTo>
                <a:lnTo>
                  <a:pt x="768350" y="1441450"/>
                </a:lnTo>
                <a:lnTo>
                  <a:pt x="603250" y="1625600"/>
                </a:lnTo>
                <a:lnTo>
                  <a:pt x="368300" y="1936750"/>
                </a:lnTo>
                <a:lnTo>
                  <a:pt x="215900" y="2197100"/>
                </a:lnTo>
                <a:lnTo>
                  <a:pt x="95250" y="2438400"/>
                </a:lnTo>
                <a:lnTo>
                  <a:pt x="0" y="2635250"/>
                </a:lnTo>
                <a:close/>
              </a:path>
            </a:pathLst>
          </a:custGeom>
          <a:solidFill>
            <a:schemeClr val="accent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39" name="CasellaDiTesto 37"/>
          <p:cNvSpPr txBox="1">
            <a:spLocks noChangeArrowheads="1"/>
          </p:cNvSpPr>
          <p:nvPr/>
        </p:nvSpPr>
        <p:spPr bwMode="auto">
          <a:xfrm rot="-5400000">
            <a:off x="5209382" y="1712119"/>
            <a:ext cx="5651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100">
                <a:solidFill>
                  <a:srgbClr val="000000"/>
                </a:solidFill>
              </a:rPr>
              <a:t>,</a:t>
            </a:r>
            <a:r>
              <a:rPr lang="en-US" sz="1100">
                <a:solidFill>
                  <a:srgbClr val="3333CC"/>
                </a:solidFill>
              </a:rPr>
              <a:t> θ = </a:t>
            </a:r>
            <a:r>
              <a:rPr lang="en-US" sz="1100" i="1">
                <a:solidFill>
                  <a:srgbClr val="3333CC"/>
                </a:solidFill>
              </a:rPr>
              <a:t>s</a:t>
            </a:r>
          </a:p>
        </p:txBody>
      </p:sp>
      <p:sp>
        <p:nvSpPr>
          <p:cNvPr id="44040" name="CasellaDiTesto 38"/>
          <p:cNvSpPr txBox="1">
            <a:spLocks noChangeArrowheads="1"/>
          </p:cNvSpPr>
          <p:nvPr/>
        </p:nvSpPr>
        <p:spPr bwMode="auto">
          <a:xfrm>
            <a:off x="8343900" y="3725863"/>
            <a:ext cx="6111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,</a:t>
            </a:r>
            <a:r>
              <a:rPr lang="en-US" sz="1200" i="1">
                <a:solidFill>
                  <a:srgbClr val="3333CC"/>
                </a:solidFill>
              </a:rPr>
              <a:t> x </a:t>
            </a:r>
            <a:r>
              <a:rPr lang="en-US" sz="1200">
                <a:solidFill>
                  <a:srgbClr val="3333CC"/>
                </a:solidFill>
              </a:rPr>
              <a:t>= </a:t>
            </a:r>
            <a:r>
              <a:rPr lang="en-US" sz="1200" i="1">
                <a:solidFill>
                  <a:srgbClr val="3333CC"/>
                </a:solidFill>
              </a:rPr>
              <a:t>n</a:t>
            </a:r>
          </a:p>
        </p:txBody>
      </p:sp>
      <p:sp>
        <p:nvSpPr>
          <p:cNvPr id="44041" name="Text Box 5"/>
          <p:cNvSpPr txBox="1">
            <a:spLocks noChangeArrowheads="1"/>
          </p:cNvSpPr>
          <p:nvPr/>
        </p:nvSpPr>
        <p:spPr bwMode="auto">
          <a:xfrm>
            <a:off x="8523288" y="5938838"/>
            <a:ext cx="238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 i="1">
                <a:solidFill>
                  <a:schemeClr val="accent2"/>
                </a:solidFill>
              </a:rPr>
              <a:t>n</a:t>
            </a:r>
          </a:p>
        </p:txBody>
      </p:sp>
      <p:sp>
        <p:nvSpPr>
          <p:cNvPr id="44042" name="Text Box 6"/>
          <p:cNvSpPr txBox="1">
            <a:spLocks noChangeArrowheads="1"/>
          </p:cNvSpPr>
          <p:nvPr/>
        </p:nvSpPr>
        <p:spPr bwMode="auto">
          <a:xfrm rot="-5400000">
            <a:off x="6282532" y="5023644"/>
            <a:ext cx="6683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 i="1">
                <a:solidFill>
                  <a:schemeClr val="accent2"/>
                </a:solidFill>
              </a:rPr>
              <a:t>P</a:t>
            </a:r>
            <a:r>
              <a:rPr lang="en-US" sz="1400">
                <a:solidFill>
                  <a:schemeClr val="accent2"/>
                </a:solidFill>
              </a:rPr>
              <a:t>(</a:t>
            </a:r>
            <a:r>
              <a:rPr lang="en-US" sz="1400" i="1">
                <a:solidFill>
                  <a:schemeClr val="accent2"/>
                </a:solidFill>
              </a:rPr>
              <a:t>n;s</a:t>
            </a:r>
            <a:r>
              <a:rPr lang="en-US" sz="1400">
                <a:solidFill>
                  <a:schemeClr val="accent2"/>
                </a:solidFill>
              </a:rPr>
              <a:t>)</a:t>
            </a:r>
          </a:p>
        </p:txBody>
      </p:sp>
      <p:sp>
        <p:nvSpPr>
          <p:cNvPr id="44043" name="Text Box 8"/>
          <p:cNvSpPr txBox="1">
            <a:spLocks noChangeArrowheads="1"/>
          </p:cNvSpPr>
          <p:nvPr/>
        </p:nvSpPr>
        <p:spPr bwMode="auto">
          <a:xfrm>
            <a:off x="7818438" y="5062538"/>
            <a:ext cx="10969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339966"/>
                </a:solidFill>
                <a:sym typeface="Symbol" charset="2"/>
              </a:rPr>
              <a:t>1 − </a:t>
            </a:r>
            <a:r>
              <a:rPr lang="en-US" sz="1400" i="1">
                <a:solidFill>
                  <a:srgbClr val="339966"/>
                </a:solidFill>
                <a:sym typeface="Symbol" charset="2"/>
              </a:rPr>
              <a:t>p</a:t>
            </a:r>
            <a:r>
              <a:rPr lang="en-US" sz="1400">
                <a:solidFill>
                  <a:srgbClr val="339966"/>
                </a:solidFill>
                <a:sym typeface="Symbol" charset="2"/>
              </a:rPr>
              <a:t> ≥ 1</a:t>
            </a:r>
            <a:r>
              <a:rPr lang="en-US" sz="1400">
                <a:solidFill>
                  <a:srgbClr val="339966"/>
                </a:solidFill>
                <a:latin typeface="Symbol" charset="2"/>
                <a:sym typeface="Symbol" charset="2"/>
              </a:rPr>
              <a:t>−</a:t>
            </a:r>
            <a:r>
              <a:rPr lang="en-US" sz="1400">
                <a:solidFill>
                  <a:srgbClr val="339966"/>
                </a:solidFill>
                <a:sym typeface="Symbol" charset="2"/>
              </a:rPr>
              <a:t></a:t>
            </a:r>
          </a:p>
        </p:txBody>
      </p:sp>
      <p:sp>
        <p:nvSpPr>
          <p:cNvPr id="44044" name="Rectangle 9"/>
          <p:cNvSpPr>
            <a:spLocks noChangeArrowheads="1"/>
          </p:cNvSpPr>
          <p:nvPr/>
        </p:nvSpPr>
        <p:spPr bwMode="auto">
          <a:xfrm>
            <a:off x="6813550" y="6189663"/>
            <a:ext cx="153988" cy="1047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4045" name="Rectangle 10"/>
          <p:cNvSpPr>
            <a:spLocks noChangeArrowheads="1"/>
          </p:cNvSpPr>
          <p:nvPr/>
        </p:nvSpPr>
        <p:spPr bwMode="auto">
          <a:xfrm>
            <a:off x="6967538" y="5870575"/>
            <a:ext cx="152400" cy="4238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4046" name="Rectangle 11"/>
          <p:cNvSpPr>
            <a:spLocks noChangeArrowheads="1"/>
          </p:cNvSpPr>
          <p:nvPr/>
        </p:nvSpPr>
        <p:spPr bwMode="auto">
          <a:xfrm>
            <a:off x="7121525" y="5446713"/>
            <a:ext cx="152400" cy="847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4047" name="Rectangle 12"/>
          <p:cNvSpPr>
            <a:spLocks noChangeArrowheads="1"/>
          </p:cNvSpPr>
          <p:nvPr/>
        </p:nvSpPr>
        <p:spPr bwMode="auto">
          <a:xfrm>
            <a:off x="7273925" y="5162550"/>
            <a:ext cx="152400" cy="11318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4048" name="Rectangle 13"/>
          <p:cNvSpPr>
            <a:spLocks noChangeArrowheads="1"/>
          </p:cNvSpPr>
          <p:nvPr/>
        </p:nvSpPr>
        <p:spPr bwMode="auto">
          <a:xfrm>
            <a:off x="7426325" y="5162550"/>
            <a:ext cx="152400" cy="11318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4049" name="Rectangle 14"/>
          <p:cNvSpPr>
            <a:spLocks noChangeArrowheads="1"/>
          </p:cNvSpPr>
          <p:nvPr/>
        </p:nvSpPr>
        <p:spPr bwMode="auto">
          <a:xfrm>
            <a:off x="7578725" y="5389563"/>
            <a:ext cx="152400" cy="904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4050" name="Rectangle 15"/>
          <p:cNvSpPr>
            <a:spLocks noChangeArrowheads="1"/>
          </p:cNvSpPr>
          <p:nvPr/>
        </p:nvSpPr>
        <p:spPr bwMode="auto">
          <a:xfrm>
            <a:off x="7731125" y="5691188"/>
            <a:ext cx="153988" cy="6032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4051" name="Rectangle 16"/>
          <p:cNvSpPr>
            <a:spLocks noChangeArrowheads="1"/>
          </p:cNvSpPr>
          <p:nvPr/>
        </p:nvSpPr>
        <p:spPr bwMode="auto">
          <a:xfrm>
            <a:off x="7885113" y="5949950"/>
            <a:ext cx="152400" cy="3444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4052" name="Rectangle 17"/>
          <p:cNvSpPr>
            <a:spLocks noChangeArrowheads="1"/>
          </p:cNvSpPr>
          <p:nvPr/>
        </p:nvSpPr>
        <p:spPr bwMode="auto">
          <a:xfrm>
            <a:off x="8037513" y="6122988"/>
            <a:ext cx="152400" cy="1714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4053" name="Rectangle 18"/>
          <p:cNvSpPr>
            <a:spLocks noChangeArrowheads="1"/>
          </p:cNvSpPr>
          <p:nvPr/>
        </p:nvSpPr>
        <p:spPr bwMode="auto">
          <a:xfrm>
            <a:off x="8189913" y="6218238"/>
            <a:ext cx="1524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4054" name="Rectangle 19"/>
          <p:cNvSpPr>
            <a:spLocks noChangeArrowheads="1"/>
          </p:cNvSpPr>
          <p:nvPr/>
        </p:nvSpPr>
        <p:spPr bwMode="auto">
          <a:xfrm>
            <a:off x="8342313" y="6269038"/>
            <a:ext cx="152400" cy="2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4055" name="Rectangle 20"/>
          <p:cNvSpPr>
            <a:spLocks noChangeArrowheads="1"/>
          </p:cNvSpPr>
          <p:nvPr/>
        </p:nvSpPr>
        <p:spPr bwMode="auto">
          <a:xfrm>
            <a:off x="8494713" y="6275388"/>
            <a:ext cx="153987" cy="190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4056" name="Line 21"/>
          <p:cNvSpPr>
            <a:spLocks noChangeShapeType="1"/>
          </p:cNvSpPr>
          <p:nvPr/>
        </p:nvSpPr>
        <p:spPr bwMode="auto">
          <a:xfrm>
            <a:off x="6813550" y="6294438"/>
            <a:ext cx="198755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57" name="Text Box 22"/>
          <p:cNvSpPr txBox="1">
            <a:spLocks noChangeArrowheads="1"/>
          </p:cNvSpPr>
          <p:nvPr/>
        </p:nvSpPr>
        <p:spPr bwMode="auto">
          <a:xfrm>
            <a:off x="6018213" y="5530850"/>
            <a:ext cx="6429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 i="1">
                <a:solidFill>
                  <a:srgbClr val="FF9900"/>
                </a:solidFill>
                <a:sym typeface="Symbol" charset="2"/>
              </a:rPr>
              <a:t>p</a:t>
            </a:r>
            <a:r>
              <a:rPr lang="en-US" sz="1400">
                <a:solidFill>
                  <a:srgbClr val="FF9900"/>
                </a:solidFill>
                <a:sym typeface="Symbol" charset="2"/>
              </a:rPr>
              <a:t> ≤ </a:t>
            </a:r>
          </a:p>
        </p:txBody>
      </p:sp>
      <p:sp>
        <p:nvSpPr>
          <p:cNvPr id="44058" name="Text Box 23"/>
          <p:cNvSpPr txBox="1">
            <a:spLocks noChangeArrowheads="1"/>
          </p:cNvSpPr>
          <p:nvPr/>
        </p:nvSpPr>
        <p:spPr bwMode="auto">
          <a:xfrm>
            <a:off x="7058025" y="4832350"/>
            <a:ext cx="1103313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 i="1">
                <a:solidFill>
                  <a:schemeClr val="accent2"/>
                </a:solidFill>
                <a:sym typeface="Symbol" charset="2"/>
              </a:rPr>
              <a:t>s </a:t>
            </a:r>
            <a:r>
              <a:rPr lang="en-US" sz="1400">
                <a:solidFill>
                  <a:schemeClr val="accent2"/>
                </a:solidFill>
                <a:sym typeface="Symbol" charset="2"/>
              </a:rPr>
              <a:t>= 4, </a:t>
            </a:r>
            <a:r>
              <a:rPr lang="en-US" sz="1400" i="1">
                <a:solidFill>
                  <a:schemeClr val="accent2"/>
                </a:solidFill>
                <a:sym typeface="Symbol" charset="2"/>
              </a:rPr>
              <a:t>b</a:t>
            </a:r>
            <a:r>
              <a:rPr lang="en-US" sz="1400">
                <a:solidFill>
                  <a:schemeClr val="accent2"/>
                </a:solidFill>
                <a:sym typeface="Symbol" charset="2"/>
              </a:rPr>
              <a:t> = 0</a:t>
            </a:r>
          </a:p>
        </p:txBody>
      </p:sp>
      <p:sp>
        <p:nvSpPr>
          <p:cNvPr id="44059" name="Line 24"/>
          <p:cNvSpPr>
            <a:spLocks noChangeShapeType="1"/>
          </p:cNvSpPr>
          <p:nvPr/>
        </p:nvSpPr>
        <p:spPr bwMode="auto">
          <a:xfrm>
            <a:off x="6478588" y="5824538"/>
            <a:ext cx="427037" cy="23495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60" name="Line 25"/>
          <p:cNvSpPr>
            <a:spLocks noChangeShapeType="1"/>
          </p:cNvSpPr>
          <p:nvPr/>
        </p:nvSpPr>
        <p:spPr bwMode="auto">
          <a:xfrm flipH="1">
            <a:off x="7802563" y="5364163"/>
            <a:ext cx="306387" cy="325437"/>
          </a:xfrm>
          <a:prstGeom prst="line">
            <a:avLst/>
          </a:prstGeom>
          <a:noFill/>
          <a:ln w="28575">
            <a:solidFill>
              <a:srgbClr val="339966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61" name="Line 4"/>
          <p:cNvSpPr>
            <a:spLocks noChangeShapeType="1"/>
          </p:cNvSpPr>
          <p:nvPr/>
        </p:nvSpPr>
        <p:spPr bwMode="auto">
          <a:xfrm flipV="1">
            <a:off x="6813550" y="4868863"/>
            <a:ext cx="1588" cy="142557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43" name="Connettore 2 42"/>
          <p:cNvCxnSpPr/>
          <p:nvPr/>
        </p:nvCxnSpPr>
        <p:spPr bwMode="auto">
          <a:xfrm rot="5400000">
            <a:off x="6283326" y="3025775"/>
            <a:ext cx="1492250" cy="317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stealth" w="med" len="lg"/>
            <a:tailEnd type="stealth" w="med" len="lg"/>
          </a:ln>
          <a:effectLst/>
        </p:spPr>
      </p:cxnSp>
      <p:cxnSp>
        <p:nvCxnSpPr>
          <p:cNvPr id="44" name="Connettore 2 43"/>
          <p:cNvCxnSpPr/>
          <p:nvPr/>
        </p:nvCxnSpPr>
        <p:spPr bwMode="auto">
          <a:xfrm>
            <a:off x="7038975" y="2263775"/>
            <a:ext cx="1933575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stealth" w="med" len="lg"/>
            <a:tailEnd type="stealth" w="med" len="lg"/>
          </a:ln>
          <a:effectLst/>
        </p:spPr>
      </p:cxnSp>
      <p:sp>
        <p:nvSpPr>
          <p:cNvPr id="44064" name="CasellaDiTesto 45"/>
          <p:cNvSpPr txBox="1">
            <a:spLocks noChangeArrowheads="1"/>
          </p:cNvSpPr>
          <p:nvPr/>
        </p:nvSpPr>
        <p:spPr bwMode="auto">
          <a:xfrm>
            <a:off x="7734300" y="2322513"/>
            <a:ext cx="990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i="1">
                <a:solidFill>
                  <a:srgbClr val="008000"/>
                </a:solidFill>
              </a:rPr>
              <a:t>n</a:t>
            </a:r>
            <a:r>
              <a:rPr lang="en-US" sz="1200" baseline="30000">
                <a:solidFill>
                  <a:srgbClr val="008000"/>
                </a:solidFill>
              </a:rPr>
              <a:t>min</a:t>
            </a:r>
            <a:r>
              <a:rPr lang="en-US" sz="1200">
                <a:solidFill>
                  <a:srgbClr val="008000"/>
                </a:solidFill>
              </a:rPr>
              <a:t> ≤ </a:t>
            </a:r>
            <a:r>
              <a:rPr lang="en-US" sz="1200" i="1">
                <a:solidFill>
                  <a:srgbClr val="008000"/>
                </a:solidFill>
              </a:rPr>
              <a:t>n</a:t>
            </a:r>
            <a:r>
              <a:rPr lang="en-US" sz="1200">
                <a:solidFill>
                  <a:srgbClr val="008000"/>
                </a:solidFill>
              </a:rPr>
              <a:t> ≤ ∞</a:t>
            </a:r>
            <a:endParaRPr lang="en-US" sz="1200" i="1">
              <a:solidFill>
                <a:srgbClr val="008000"/>
              </a:solidFill>
            </a:endParaRPr>
          </a:p>
        </p:txBody>
      </p:sp>
      <p:sp>
        <p:nvSpPr>
          <p:cNvPr id="44065" name="CasellaDiTesto 46"/>
          <p:cNvSpPr txBox="1">
            <a:spLocks noChangeArrowheads="1"/>
          </p:cNvSpPr>
          <p:nvPr/>
        </p:nvSpPr>
        <p:spPr bwMode="auto">
          <a:xfrm rot="-5400000">
            <a:off x="6431756" y="2823370"/>
            <a:ext cx="8286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008000"/>
                </a:solidFill>
              </a:rPr>
              <a:t>0</a:t>
            </a:r>
            <a:r>
              <a:rPr lang="en-US" sz="1200" i="1">
                <a:solidFill>
                  <a:srgbClr val="008000"/>
                </a:solidFill>
              </a:rPr>
              <a:t> </a:t>
            </a:r>
            <a:r>
              <a:rPr lang="en-US" sz="1200">
                <a:solidFill>
                  <a:srgbClr val="008000"/>
                </a:solidFill>
              </a:rPr>
              <a:t>≤ </a:t>
            </a:r>
            <a:r>
              <a:rPr lang="en-US" sz="1200" i="1">
                <a:solidFill>
                  <a:srgbClr val="008000"/>
                </a:solidFill>
              </a:rPr>
              <a:t>s</a:t>
            </a:r>
            <a:r>
              <a:rPr lang="en-US" sz="1200">
                <a:solidFill>
                  <a:srgbClr val="008000"/>
                </a:solidFill>
              </a:rPr>
              <a:t> ≤ </a:t>
            </a:r>
            <a:r>
              <a:rPr lang="en-US" sz="1200" i="1">
                <a:solidFill>
                  <a:srgbClr val="008000"/>
                </a:solidFill>
              </a:rPr>
              <a:t>s</a:t>
            </a:r>
            <a:r>
              <a:rPr lang="en-US" sz="1200" baseline="30000">
                <a:solidFill>
                  <a:srgbClr val="008000"/>
                </a:solidFill>
              </a:rPr>
              <a:t>up</a:t>
            </a:r>
            <a:endParaRPr lang="en-US" sz="1200" i="1" baseline="3000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5765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>
                <a:ea typeface="ＭＳ Ｐゴシック" pitchFamily="-109" charset="-128"/>
                <a:cs typeface="ＭＳ Ｐゴシック" pitchFamily="-109" charset="-128"/>
              </a:rPr>
              <a:t>A concrete Poissonian example</a:t>
            </a:r>
          </a:p>
        </p:txBody>
      </p:sp>
      <p:sp>
        <p:nvSpPr>
          <p:cNvPr id="3379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000">
                <a:ea typeface="ＭＳ Ｐゴシック" charset="-128"/>
                <a:cs typeface="ＭＳ Ｐゴシック" charset="-128"/>
                <a:sym typeface="Symbol" charset="2"/>
              </a:rPr>
              <a:t>Poissonian counting,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b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 = 0</a:t>
            </a:r>
          </a:p>
          <a:p>
            <a:r>
              <a:rPr lang="en-US" sz="2000">
                <a:ea typeface="ＭＳ Ｐゴシック" charset="-128"/>
                <a:cs typeface="ＭＳ Ｐゴシック" charset="-128"/>
                <a:sym typeface="Symbol" charset="2"/>
              </a:rPr>
              <a:t>Compute the p.d.f. varying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s</a:t>
            </a:r>
            <a:endParaRPr lang="en-US" sz="2000">
              <a:ea typeface="ＭＳ Ｐゴシック" charset="-128"/>
              <a:cs typeface="ＭＳ Ｐゴシック" charset="-128"/>
              <a:sym typeface="Symbol" charset="2"/>
            </a:endParaRPr>
          </a:p>
          <a:p>
            <a:pPr lvl="1"/>
            <a:r>
              <a:rPr lang="en-US" sz="1600">
                <a:ea typeface="ＭＳ Ｐゴシック" charset="-128"/>
                <a:cs typeface="ＭＳ Ｐゴシック" charset="-128"/>
                <a:sym typeface="Symbol" charset="2"/>
              </a:rPr>
              <a:t>asymmetric for a Poissonian</a:t>
            </a:r>
            <a:endParaRPr lang="en-US" sz="1600">
              <a:solidFill>
                <a:schemeClr val="accent2"/>
              </a:solidFill>
              <a:ea typeface="ＭＳ Ｐゴシック" charset="-128"/>
              <a:cs typeface="ＭＳ Ｐゴシック" charset="-128"/>
              <a:sym typeface="Symbol" charset="2"/>
            </a:endParaRPr>
          </a:p>
          <a:p>
            <a:r>
              <a:rPr lang="en-US" sz="2000">
                <a:ea typeface="ＭＳ Ｐゴシック" charset="-128"/>
                <a:cs typeface="ＭＳ Ｐゴシック" charset="-128"/>
                <a:sym typeface="Symbol" charset="2"/>
              </a:rPr>
              <a:t>Determine the probability </a:t>
            </a:r>
            <a:br>
              <a:rPr lang="en-US" sz="2000">
                <a:ea typeface="ＭＳ Ｐゴシック" charset="-128"/>
                <a:cs typeface="ＭＳ Ｐゴシック" charset="-128"/>
                <a:sym typeface="Symbol" charset="2"/>
              </a:rPr>
            </a:br>
            <a:r>
              <a:rPr lang="en-US" sz="200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1−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p</a:t>
            </a:r>
            <a:r>
              <a:rPr lang="en-US" sz="2000">
                <a:ea typeface="ＭＳ Ｐゴシック" charset="-128"/>
                <a:cs typeface="ＭＳ Ｐゴシック" charset="-128"/>
                <a:sym typeface="Symbol" charset="2"/>
              </a:rPr>
              <a:t> corresponding to the </a:t>
            </a:r>
            <a:br>
              <a:rPr lang="en-US" sz="2000">
                <a:ea typeface="ＭＳ Ｐゴシック" charset="-128"/>
                <a:cs typeface="ＭＳ Ｐゴシック" charset="-128"/>
                <a:sym typeface="Symbol" charset="2"/>
              </a:rPr>
            </a:br>
            <a:r>
              <a:rPr lang="en-US" sz="2000">
                <a:ea typeface="ＭＳ Ｐゴシック" charset="-128"/>
                <a:cs typeface="ＭＳ Ｐゴシック" charset="-128"/>
                <a:sym typeface="Symbol" charset="2"/>
              </a:rPr>
              <a:t>interval 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[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n</a:t>
            </a:r>
            <a:r>
              <a:rPr lang="en-US" sz="2000" baseline="-25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obs,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 ∞]</a:t>
            </a:r>
            <a:r>
              <a:rPr lang="en-US" sz="2000">
                <a:ea typeface="ＭＳ Ｐゴシック" charset="-128"/>
                <a:cs typeface="ＭＳ Ｐゴシック" charset="-128"/>
              </a:rPr>
              <a:t> </a:t>
            </a:r>
            <a:endParaRPr lang="en-US" sz="2000" baseline="-25000">
              <a:solidFill>
                <a:schemeClr val="accent2"/>
              </a:solidFill>
              <a:latin typeface="Times New Roman" charset="0"/>
              <a:ea typeface="ＭＳ Ｐゴシック" charset="-128"/>
              <a:cs typeface="ＭＳ Ｐゴシック" charset="-128"/>
              <a:sym typeface="Symbol" charset="2"/>
            </a:endParaRPr>
          </a:p>
          <a:p>
            <a:r>
              <a:rPr lang="en-US" sz="2000">
                <a:ea typeface="ＭＳ Ｐゴシック" charset="-128"/>
                <a:cs typeface="ＭＳ Ｐゴシック" charset="-128"/>
                <a:sym typeface="Symbol" charset="2"/>
              </a:rPr>
              <a:t>The limit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s</a:t>
            </a:r>
            <a:r>
              <a:rPr lang="en-US" sz="2000" baseline="30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up</a:t>
            </a:r>
            <a:r>
              <a:rPr lang="en-US" sz="2000">
                <a:ea typeface="ＭＳ Ｐゴシック" charset="-128"/>
                <a:cs typeface="ＭＳ Ｐゴシック" charset="-128"/>
                <a:sym typeface="Symbol" charset="2"/>
              </a:rPr>
              <a:t> is the maximum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s</a:t>
            </a:r>
            <a:r>
              <a:rPr lang="en-US" sz="2000">
                <a:ea typeface="ＭＳ Ｐゴシック" charset="-128"/>
                <a:cs typeface="ＭＳ Ｐゴシック" charset="-128"/>
                <a:sym typeface="Symbol" charset="2"/>
              </a:rPr>
              <a:t> </a:t>
            </a:r>
            <a:br>
              <a:rPr lang="en-US" sz="2000">
                <a:ea typeface="ＭＳ Ｐゴシック" charset="-128"/>
                <a:cs typeface="ＭＳ Ｐゴシック" charset="-128"/>
                <a:sym typeface="Symbol" charset="2"/>
              </a:rPr>
            </a:br>
            <a:r>
              <a:rPr lang="en-US" sz="2000">
                <a:ea typeface="ＭＳ Ｐゴシック" charset="-128"/>
                <a:cs typeface="ＭＳ Ｐゴシック" charset="-128"/>
                <a:sym typeface="Symbol" charset="2"/>
              </a:rPr>
              <a:t>such that 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1 −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p</a:t>
            </a:r>
            <a:r>
              <a:rPr lang="en-US" sz="2000" i="1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 </a:t>
            </a:r>
            <a:r>
              <a:rPr lang="en-US" sz="2000">
                <a:solidFill>
                  <a:srgbClr val="000000"/>
                </a:solidFill>
                <a:ea typeface="ＭＳ Ｐゴシック" charset="-128"/>
                <a:cs typeface="ＭＳ Ｐゴシック" charset="-128"/>
                <a:sym typeface="Symbol" charset="2"/>
              </a:rPr>
              <a:t>is greater or equal to 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CL</a:t>
            </a:r>
            <a:br>
              <a:rPr lang="en-US" sz="2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</a:br>
            <a:r>
              <a:rPr lang="en-US" sz="2000">
                <a:solidFill>
                  <a:srgbClr val="000000"/>
                </a:solidFill>
                <a:ea typeface="ＭＳ Ｐゴシック" charset="-128"/>
                <a:cs typeface="ＭＳ Ｐゴシック" charset="-128"/>
                <a:sym typeface="Symbol" charset="2"/>
              </a:rPr>
              <a:t>(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p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 &lt; α </a:t>
            </a:r>
            <a:r>
              <a:rPr lang="en-US" sz="2000">
                <a:ea typeface="ＭＳ Ｐゴシック" charset="-128"/>
                <a:cs typeface="ＭＳ Ｐゴシック" charset="-128"/>
                <a:sym typeface="Symbol" charset="2"/>
              </a:rPr>
              <a:t>⇒ excluded;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p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 ≥ α </a:t>
            </a:r>
            <a:r>
              <a:rPr lang="en-US" sz="2000">
                <a:ea typeface="ＭＳ Ｐゴシック" charset="-128"/>
                <a:cs typeface="ＭＳ Ｐゴシック" charset="-128"/>
                <a:sym typeface="Symbol" charset="2"/>
              </a:rPr>
              <a:t>⇒ allowed</a:t>
            </a:r>
            <a:r>
              <a:rPr lang="en-US" sz="2000">
                <a:solidFill>
                  <a:srgbClr val="000000"/>
                </a:solidFill>
                <a:ea typeface="ＭＳ Ｐゴシック" charset="-128"/>
                <a:cs typeface="ＭＳ Ｐゴシック" charset="-128"/>
                <a:sym typeface="Symbol" charset="2"/>
              </a:rPr>
              <a:t>)</a:t>
            </a:r>
            <a:r>
              <a:rPr lang="en-US" sz="2000">
                <a:ea typeface="ＭＳ Ｐゴシック" charset="-128"/>
                <a:cs typeface="ＭＳ Ｐゴシック" charset="-128"/>
                <a:sym typeface="Symbol" charset="2"/>
              </a:rPr>
              <a:t>:</a:t>
            </a:r>
            <a:endParaRPr lang="en-US" sz="1400">
              <a:ea typeface="ＭＳ Ｐゴシック" charset="-128"/>
              <a:cs typeface="ＭＳ Ｐゴシック" charset="-128"/>
              <a:sym typeface="Symbol" charset="2"/>
            </a:endParaRPr>
          </a:p>
          <a:p>
            <a:endParaRPr lang="en-US" sz="1400">
              <a:ea typeface="ＭＳ Ｐゴシック" charset="-128"/>
              <a:cs typeface="ＭＳ Ｐゴシック" charset="-128"/>
              <a:sym typeface="Symbol" charset="2"/>
            </a:endParaRPr>
          </a:p>
          <a:p>
            <a:endParaRPr lang="en-US" sz="1400">
              <a:ea typeface="ＭＳ Ｐゴシック" charset="-128"/>
              <a:cs typeface="ＭＳ Ｐゴシック" charset="-128"/>
              <a:sym typeface="Symbol" charset="2"/>
            </a:endParaRPr>
          </a:p>
          <a:p>
            <a:endParaRPr lang="en-US" sz="1400">
              <a:ea typeface="ＭＳ Ｐゴシック" charset="-128"/>
              <a:cs typeface="ＭＳ Ｐゴシック" charset="-128"/>
              <a:sym typeface="Symbol" charset="2"/>
            </a:endParaRPr>
          </a:p>
          <a:p>
            <a:r>
              <a:rPr lang="en-US" sz="2000">
                <a:ea typeface="ＭＳ Ｐゴシック" charset="-128"/>
                <a:cs typeface="ＭＳ Ｐゴシック" charset="-128"/>
                <a:sym typeface="Symbol" charset="2"/>
              </a:rPr>
              <a:t>In case of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n</a:t>
            </a:r>
            <a:r>
              <a:rPr lang="en-US" sz="2000" baseline="-25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obs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 = 0</a:t>
            </a:r>
            <a:r>
              <a:rPr lang="en-US" sz="2000">
                <a:ea typeface="ＭＳ Ｐゴシック" charset="-128"/>
                <a:cs typeface="ＭＳ Ｐゴシック" charset="-128"/>
                <a:sym typeface="Symbol" charset="2"/>
              </a:rPr>
              <a:t> the simple formula holds:</a:t>
            </a:r>
          </a:p>
          <a:p>
            <a:endParaRPr lang="en-US" sz="2000">
              <a:ea typeface="ＭＳ Ｐゴシック" charset="-128"/>
              <a:cs typeface="ＭＳ Ｐゴシック" charset="-128"/>
              <a:sym typeface="Symbol" charset="2"/>
            </a:endParaRPr>
          </a:p>
        </p:txBody>
      </p:sp>
      <p:sp>
        <p:nvSpPr>
          <p:cNvPr id="46109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sp>
        <p:nvSpPr>
          <p:cNvPr id="46084" name="Text Box 5"/>
          <p:cNvSpPr txBox="1">
            <a:spLocks noChangeArrowheads="1"/>
          </p:cNvSpPr>
          <p:nvPr/>
        </p:nvSpPr>
        <p:spPr bwMode="auto">
          <a:xfrm>
            <a:off x="8088313" y="36576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1">
                <a:solidFill>
                  <a:schemeClr val="accent2"/>
                </a:solidFill>
              </a:rPr>
              <a:t>n</a:t>
            </a:r>
          </a:p>
        </p:txBody>
      </p:sp>
      <p:sp>
        <p:nvSpPr>
          <p:cNvPr id="46085" name="Text Box 6"/>
          <p:cNvSpPr txBox="1">
            <a:spLocks noChangeArrowheads="1"/>
          </p:cNvSpPr>
          <p:nvPr/>
        </p:nvSpPr>
        <p:spPr bwMode="auto">
          <a:xfrm>
            <a:off x="4754563" y="1649413"/>
            <a:ext cx="946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1">
                <a:solidFill>
                  <a:schemeClr val="accent2"/>
                </a:solidFill>
              </a:rPr>
              <a:t>P</a:t>
            </a:r>
            <a:r>
              <a:rPr lang="en-US" sz="2400">
                <a:solidFill>
                  <a:schemeClr val="accent2"/>
                </a:solidFill>
              </a:rPr>
              <a:t>(</a:t>
            </a:r>
            <a:r>
              <a:rPr lang="en-US" sz="2400" i="1">
                <a:solidFill>
                  <a:schemeClr val="accent2"/>
                </a:solidFill>
              </a:rPr>
              <a:t>n;s</a:t>
            </a:r>
            <a:r>
              <a:rPr lang="en-US" sz="2400">
                <a:solidFill>
                  <a:schemeClr val="accent2"/>
                </a:solidFill>
              </a:rPr>
              <a:t>)</a:t>
            </a:r>
          </a:p>
        </p:txBody>
      </p:sp>
      <p:sp>
        <p:nvSpPr>
          <p:cNvPr id="46086" name="Text Box 7"/>
          <p:cNvSpPr txBox="1">
            <a:spLocks noChangeArrowheads="1"/>
          </p:cNvSpPr>
          <p:nvPr/>
        </p:nvSpPr>
        <p:spPr bwMode="auto">
          <a:xfrm>
            <a:off x="5651500" y="3730625"/>
            <a:ext cx="2000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chemeClr val="accent2"/>
                </a:solidFill>
                <a:latin typeface="Arial" charset="0"/>
              </a:rPr>
              <a:t>Lower limit choice</a:t>
            </a:r>
          </a:p>
        </p:txBody>
      </p:sp>
      <p:sp>
        <p:nvSpPr>
          <p:cNvPr id="46087" name="Text Box 8"/>
          <p:cNvSpPr txBox="1">
            <a:spLocks noChangeArrowheads="1"/>
          </p:cNvSpPr>
          <p:nvPr/>
        </p:nvSpPr>
        <p:spPr bwMode="auto">
          <a:xfrm>
            <a:off x="6945313" y="1930400"/>
            <a:ext cx="1958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rgbClr val="339966"/>
                </a:solidFill>
                <a:sym typeface="Symbol" charset="2"/>
              </a:rPr>
              <a:t>1</a:t>
            </a:r>
            <a:r>
              <a:rPr lang="en-US" sz="2400">
                <a:solidFill>
                  <a:srgbClr val="339966"/>
                </a:solidFill>
                <a:latin typeface="Symbol" charset="2"/>
                <a:sym typeface="Symbol" charset="2"/>
              </a:rPr>
              <a:t>−</a:t>
            </a:r>
            <a:r>
              <a:rPr lang="en-US" sz="2400" i="1">
                <a:solidFill>
                  <a:srgbClr val="339966"/>
                </a:solidFill>
                <a:sym typeface="Symbol" charset="2"/>
              </a:rPr>
              <a:t>p</a:t>
            </a:r>
            <a:r>
              <a:rPr lang="en-US" sz="2400">
                <a:solidFill>
                  <a:srgbClr val="339966"/>
                </a:solidFill>
                <a:sym typeface="Symbol" charset="2"/>
              </a:rPr>
              <a:t> = 90.84%</a:t>
            </a:r>
          </a:p>
        </p:txBody>
      </p:sp>
      <p:sp>
        <p:nvSpPr>
          <p:cNvPr id="46088" name="Rectangle 9"/>
          <p:cNvSpPr>
            <a:spLocks noChangeArrowheads="1"/>
          </p:cNvSpPr>
          <p:nvPr/>
        </p:nvSpPr>
        <p:spPr bwMode="auto">
          <a:xfrm>
            <a:off x="5732463" y="3487738"/>
            <a:ext cx="215900" cy="1492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6089" name="Rectangle 10"/>
          <p:cNvSpPr>
            <a:spLocks noChangeArrowheads="1"/>
          </p:cNvSpPr>
          <p:nvPr/>
        </p:nvSpPr>
        <p:spPr bwMode="auto">
          <a:xfrm>
            <a:off x="5948363" y="3036888"/>
            <a:ext cx="215900" cy="6000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6090" name="Rectangle 11"/>
          <p:cNvSpPr>
            <a:spLocks noChangeArrowheads="1"/>
          </p:cNvSpPr>
          <p:nvPr/>
        </p:nvSpPr>
        <p:spPr bwMode="auto">
          <a:xfrm>
            <a:off x="6165850" y="2436813"/>
            <a:ext cx="215900" cy="12001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6091" name="Rectangle 12"/>
          <p:cNvSpPr>
            <a:spLocks noChangeArrowheads="1"/>
          </p:cNvSpPr>
          <p:nvPr/>
        </p:nvSpPr>
        <p:spPr bwMode="auto">
          <a:xfrm>
            <a:off x="6381750" y="2036763"/>
            <a:ext cx="215900" cy="1600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6092" name="Rectangle 13"/>
          <p:cNvSpPr>
            <a:spLocks noChangeArrowheads="1"/>
          </p:cNvSpPr>
          <p:nvPr/>
        </p:nvSpPr>
        <p:spPr bwMode="auto">
          <a:xfrm>
            <a:off x="6597650" y="2036763"/>
            <a:ext cx="215900" cy="1600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6093" name="Rectangle 14"/>
          <p:cNvSpPr>
            <a:spLocks noChangeArrowheads="1"/>
          </p:cNvSpPr>
          <p:nvPr/>
        </p:nvSpPr>
        <p:spPr bwMode="auto">
          <a:xfrm>
            <a:off x="6813550" y="2355850"/>
            <a:ext cx="215900" cy="12811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6094" name="Rectangle 15"/>
          <p:cNvSpPr>
            <a:spLocks noChangeArrowheads="1"/>
          </p:cNvSpPr>
          <p:nvPr/>
        </p:nvSpPr>
        <p:spPr bwMode="auto">
          <a:xfrm>
            <a:off x="7029450" y="2784475"/>
            <a:ext cx="215900" cy="8524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6095" name="Rectangle 16"/>
          <p:cNvSpPr>
            <a:spLocks noChangeArrowheads="1"/>
          </p:cNvSpPr>
          <p:nvPr/>
        </p:nvSpPr>
        <p:spPr bwMode="auto">
          <a:xfrm>
            <a:off x="7245350" y="3149600"/>
            <a:ext cx="215900" cy="4873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6096" name="Rectangle 17"/>
          <p:cNvSpPr>
            <a:spLocks noChangeArrowheads="1"/>
          </p:cNvSpPr>
          <p:nvPr/>
        </p:nvSpPr>
        <p:spPr bwMode="auto">
          <a:xfrm>
            <a:off x="7461250" y="3394075"/>
            <a:ext cx="215900" cy="2428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6097" name="Rectangle 18"/>
          <p:cNvSpPr>
            <a:spLocks noChangeArrowheads="1"/>
          </p:cNvSpPr>
          <p:nvPr/>
        </p:nvSpPr>
        <p:spPr bwMode="auto">
          <a:xfrm>
            <a:off x="7677150" y="3529013"/>
            <a:ext cx="215900" cy="1079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6098" name="Rectangle 19"/>
          <p:cNvSpPr>
            <a:spLocks noChangeArrowheads="1"/>
          </p:cNvSpPr>
          <p:nvPr/>
        </p:nvSpPr>
        <p:spPr bwMode="auto">
          <a:xfrm>
            <a:off x="7893050" y="3600450"/>
            <a:ext cx="215900" cy="365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6099" name="Rectangle 20"/>
          <p:cNvSpPr>
            <a:spLocks noChangeArrowheads="1"/>
          </p:cNvSpPr>
          <p:nvPr/>
        </p:nvSpPr>
        <p:spPr bwMode="auto">
          <a:xfrm>
            <a:off x="8108950" y="3608388"/>
            <a:ext cx="215900" cy="285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6100" name="Line 21"/>
          <p:cNvSpPr>
            <a:spLocks noChangeShapeType="1"/>
          </p:cNvSpPr>
          <p:nvPr/>
        </p:nvSpPr>
        <p:spPr bwMode="auto">
          <a:xfrm>
            <a:off x="5732463" y="3636963"/>
            <a:ext cx="2808287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101" name="Text Box 22"/>
          <p:cNvSpPr txBox="1">
            <a:spLocks noChangeArrowheads="1"/>
          </p:cNvSpPr>
          <p:nvPr/>
        </p:nvSpPr>
        <p:spPr bwMode="auto">
          <a:xfrm>
            <a:off x="4227513" y="2438400"/>
            <a:ext cx="15128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1">
                <a:solidFill>
                  <a:srgbClr val="FF9900"/>
                </a:solidFill>
                <a:sym typeface="Symbol" charset="2"/>
              </a:rPr>
              <a:t>p</a:t>
            </a:r>
            <a:r>
              <a:rPr lang="en-US" sz="2400">
                <a:solidFill>
                  <a:srgbClr val="FF9900"/>
                </a:solidFill>
                <a:sym typeface="Symbol" charset="2"/>
              </a:rPr>
              <a:t> = 9.16%</a:t>
            </a:r>
          </a:p>
        </p:txBody>
      </p:sp>
      <p:sp>
        <p:nvSpPr>
          <p:cNvPr id="46102" name="Text Box 23"/>
          <p:cNvSpPr txBox="1">
            <a:spLocks noChangeArrowheads="1"/>
          </p:cNvSpPr>
          <p:nvPr/>
        </p:nvSpPr>
        <p:spPr bwMode="auto">
          <a:xfrm>
            <a:off x="6588125" y="1377950"/>
            <a:ext cx="15605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1">
                <a:solidFill>
                  <a:schemeClr val="accent2"/>
                </a:solidFill>
                <a:sym typeface="Symbol" charset="2"/>
              </a:rPr>
              <a:t>s </a:t>
            </a:r>
            <a:r>
              <a:rPr lang="en-US" sz="2400">
                <a:solidFill>
                  <a:schemeClr val="accent2"/>
                </a:solidFill>
                <a:sym typeface="Symbol" charset="2"/>
              </a:rPr>
              <a:t>= 4, </a:t>
            </a:r>
            <a:r>
              <a:rPr lang="en-US" sz="2400" i="1">
                <a:solidFill>
                  <a:schemeClr val="accent2"/>
                </a:solidFill>
                <a:sym typeface="Symbol" charset="2"/>
              </a:rPr>
              <a:t>b</a:t>
            </a:r>
            <a:r>
              <a:rPr lang="en-US" sz="2400">
                <a:solidFill>
                  <a:schemeClr val="accent2"/>
                </a:solidFill>
                <a:sym typeface="Symbol" charset="2"/>
              </a:rPr>
              <a:t> = 0</a:t>
            </a:r>
          </a:p>
        </p:txBody>
      </p:sp>
      <p:sp>
        <p:nvSpPr>
          <p:cNvPr id="46103" name="Line 24"/>
          <p:cNvSpPr>
            <a:spLocks noChangeShapeType="1"/>
          </p:cNvSpPr>
          <p:nvPr/>
        </p:nvSpPr>
        <p:spPr bwMode="auto">
          <a:xfrm>
            <a:off x="5257800" y="2971800"/>
            <a:ext cx="603250" cy="333375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104" name="Line 25"/>
          <p:cNvSpPr>
            <a:spLocks noChangeShapeType="1"/>
          </p:cNvSpPr>
          <p:nvPr/>
        </p:nvSpPr>
        <p:spPr bwMode="auto">
          <a:xfrm flipH="1">
            <a:off x="7356475" y="2368550"/>
            <a:ext cx="431800" cy="460375"/>
          </a:xfrm>
          <a:prstGeom prst="line">
            <a:avLst/>
          </a:prstGeom>
          <a:noFill/>
          <a:ln w="28575">
            <a:solidFill>
              <a:srgbClr val="339966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105" name="Text Box 28"/>
          <p:cNvSpPr txBox="1">
            <a:spLocks noChangeArrowheads="1"/>
          </p:cNvSpPr>
          <p:nvPr/>
        </p:nvSpPr>
        <p:spPr bwMode="auto">
          <a:xfrm>
            <a:off x="6062663" y="5029200"/>
            <a:ext cx="3081337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2"/>
                </a:solidFill>
                <a:latin typeface="Arial" charset="0"/>
              </a:rPr>
              <a:t>What we did intuitively</a:t>
            </a:r>
            <a:br>
              <a:rPr lang="en-US">
                <a:solidFill>
                  <a:schemeClr val="accent2"/>
                </a:solidFill>
                <a:latin typeface="Arial" charset="0"/>
              </a:rPr>
            </a:br>
            <a:r>
              <a:rPr lang="en-US">
                <a:solidFill>
                  <a:schemeClr val="accent2"/>
                </a:solidFill>
                <a:latin typeface="Arial" charset="0"/>
              </a:rPr>
              <a:t>reflects Neyman’s construction.</a:t>
            </a:r>
          </a:p>
          <a:p>
            <a:r>
              <a:rPr lang="en-US">
                <a:solidFill>
                  <a:schemeClr val="accent2"/>
                </a:solidFill>
                <a:latin typeface="Arial" charset="0"/>
              </a:rPr>
              <a:t>By chance identical to Bayesian</a:t>
            </a:r>
            <a:br>
              <a:rPr lang="en-US">
                <a:solidFill>
                  <a:schemeClr val="accent2"/>
                </a:solidFill>
                <a:latin typeface="Arial" charset="0"/>
              </a:rPr>
            </a:br>
            <a:r>
              <a:rPr lang="en-US">
                <a:solidFill>
                  <a:schemeClr val="accent2"/>
                </a:solidFill>
                <a:latin typeface="Arial" charset="0"/>
              </a:rPr>
              <a:t>result</a:t>
            </a:r>
          </a:p>
        </p:txBody>
      </p:sp>
      <p:sp>
        <p:nvSpPr>
          <p:cNvPr id="46106" name="Line 4"/>
          <p:cNvSpPr>
            <a:spLocks noChangeShapeType="1"/>
          </p:cNvSpPr>
          <p:nvPr/>
        </p:nvSpPr>
        <p:spPr bwMode="auto">
          <a:xfrm flipV="1">
            <a:off x="5732463" y="1620838"/>
            <a:ext cx="1587" cy="20161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6107" name="Immagine 3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1400" y="4191000"/>
            <a:ext cx="4725988" cy="74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08" name="Immagine 3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3088" y="5410200"/>
            <a:ext cx="5384800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174138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Excluding a signal hypothesis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400" dirty="0"/>
              <a:t>Assuming a given value of </a:t>
            </a:r>
            <a:r>
              <a:rPr lang="en-US" sz="2400" i="1" dirty="0" err="1">
                <a:solidFill>
                  <a:schemeClr val="accent2"/>
                </a:solidFill>
                <a:latin typeface="+mj-lt"/>
              </a:rPr>
              <a:t>s</a:t>
            </a:r>
            <a:r>
              <a:rPr lang="en-US" sz="2400" i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2400" dirty="0">
                <a:solidFill>
                  <a:schemeClr val="accent2"/>
                </a:solidFill>
                <a:latin typeface="+mj-lt"/>
              </a:rPr>
              <a:t>&gt; 0</a:t>
            </a:r>
            <a:r>
              <a:rPr lang="en-US" sz="2400" dirty="0"/>
              <a:t> (H</a:t>
            </a:r>
            <a:r>
              <a:rPr lang="en-US" sz="2400" baseline="-25000" dirty="0"/>
              <a:t>1</a:t>
            </a:r>
            <a:r>
              <a:rPr lang="en-US" sz="2400" dirty="0"/>
              <a:t>), a corresponding </a:t>
            </a:r>
            <a:r>
              <a:rPr lang="en-US" sz="2400" i="1" dirty="0" err="1"/>
              <a:t>p</a:t>
            </a:r>
            <a:r>
              <a:rPr lang="en-US" sz="2400" dirty="0"/>
              <a:t>-value can be computed</a:t>
            </a:r>
          </a:p>
          <a:p>
            <a:pPr>
              <a:defRPr/>
            </a:pPr>
            <a:r>
              <a:rPr lang="en-US" sz="2400" dirty="0"/>
              <a:t>in this case the </a:t>
            </a:r>
            <a:r>
              <a:rPr lang="en-US" sz="2400" i="1" dirty="0"/>
              <a:t>p</a:t>
            </a:r>
            <a:r>
              <a:rPr lang="en-US" sz="2400" dirty="0"/>
              <a:t>-value measures  the probability of a </a:t>
            </a:r>
            <a:r>
              <a:rPr lang="en-US" sz="2400" dirty="0">
                <a:solidFill>
                  <a:srgbClr val="3333CC"/>
                </a:solidFill>
              </a:rPr>
              <a:t>signal </a:t>
            </a:r>
            <a:r>
              <a:rPr lang="en-US" sz="2400" dirty="0" err="1">
                <a:solidFill>
                  <a:srgbClr val="3333CC"/>
                </a:solidFill>
              </a:rPr>
              <a:t>underfluctuation</a:t>
            </a:r>
            <a:r>
              <a:rPr lang="en-US" sz="2400" dirty="0">
                <a:solidFill>
                  <a:srgbClr val="3333CC"/>
                </a:solidFill>
              </a:rPr>
              <a:t> (</a:t>
            </a:r>
            <a:r>
              <a:rPr lang="en-US" sz="2400" i="1" dirty="0">
                <a:solidFill>
                  <a:schemeClr val="accent2"/>
                </a:solidFill>
                <a:latin typeface="+mj-lt"/>
              </a:rPr>
              <a:t>n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  <a:r>
              <a:rPr lang="en-US" sz="2400" i="1" dirty="0">
                <a:solidFill>
                  <a:schemeClr val="accent2"/>
                </a:solidFill>
                <a:latin typeface="+mj-lt"/>
              </a:rPr>
              <a:t>≤</a:t>
            </a:r>
            <a:r>
              <a:rPr lang="en-US" sz="2400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2400" i="1" dirty="0">
                <a:solidFill>
                  <a:schemeClr val="accent2"/>
                </a:solidFill>
                <a:latin typeface="Times New Roman" charset="0"/>
              </a:rPr>
              <a:t>n</a:t>
            </a:r>
            <a:r>
              <a:rPr lang="en-US" sz="2400" baseline="-25000" dirty="0">
                <a:solidFill>
                  <a:schemeClr val="accent2"/>
                </a:solidFill>
                <a:latin typeface="Times New Roman" charset="0"/>
              </a:rPr>
              <a:t>obs</a:t>
            </a:r>
            <a:r>
              <a:rPr lang="en-US" sz="2400" i="1" dirty="0">
                <a:solidFill>
                  <a:schemeClr val="accent2"/>
                </a:solidFill>
                <a:latin typeface="Times New Roman" charset="0"/>
              </a:rPr>
              <a:t> </a:t>
            </a:r>
            <a:r>
              <a:rPr lang="en-US" sz="2400" dirty="0">
                <a:solidFill>
                  <a:schemeClr val="accent2"/>
                </a:solidFill>
              </a:rPr>
              <a:t>)</a:t>
            </a:r>
            <a:endParaRPr lang="en-US" sz="2400" dirty="0">
              <a:solidFill>
                <a:srgbClr val="3333CC"/>
              </a:solidFill>
            </a:endParaRPr>
          </a:p>
          <a:p>
            <a:pPr lvl="1">
              <a:defRPr/>
            </a:pPr>
            <a:r>
              <a:rPr lang="en-US" sz="2000" dirty="0"/>
              <a:t>Null hypothesis is inverted </a:t>
            </a:r>
            <a:r>
              <a:rPr lang="en-US" sz="2000" dirty="0" err="1"/>
              <a:t>w.r.t</a:t>
            </a:r>
            <a:r>
              <a:rPr lang="en-US" sz="2000" dirty="0"/>
              <a:t>. the discovery case</a:t>
            </a:r>
          </a:p>
          <a:p>
            <a:pPr>
              <a:defRPr/>
            </a:pPr>
            <a:r>
              <a:rPr lang="en-US" sz="2400" dirty="0"/>
              <a:t>The </a:t>
            </a:r>
            <a:r>
              <a:rPr lang="en-US" sz="2400" dirty="0">
                <a:solidFill>
                  <a:schemeClr val="accent2"/>
                </a:solidFill>
              </a:rPr>
              <a:t>exclusion </a:t>
            </a:r>
            <a:r>
              <a:rPr lang="en-US" sz="2400" dirty="0">
                <a:solidFill>
                  <a:srgbClr val="000000"/>
                </a:solidFill>
              </a:rPr>
              <a:t>of </a:t>
            </a:r>
            <a:r>
              <a:rPr lang="en-US" sz="2400" dirty="0"/>
              <a:t>a signal hypothesis usually has milder requirements:</a:t>
            </a:r>
          </a:p>
          <a:p>
            <a:pPr lvl="1">
              <a:defRPr/>
            </a:pPr>
            <a:r>
              <a:rPr lang="en-US" sz="2000" i="1" dirty="0" err="1">
                <a:solidFill>
                  <a:schemeClr val="accent2"/>
                </a:solidFill>
                <a:latin typeface="+mj-lt"/>
              </a:rPr>
              <a:t>p</a:t>
            </a:r>
            <a:r>
              <a:rPr lang="en-US" sz="2000" dirty="0">
                <a:solidFill>
                  <a:schemeClr val="accent2"/>
                </a:solidFill>
                <a:latin typeface="+mj-lt"/>
              </a:rPr>
              <a:t> &lt; 0.05 </a:t>
            </a:r>
            <a:r>
              <a:rPr lang="en-US" sz="2000" dirty="0"/>
              <a:t>(i.e.: </a:t>
            </a:r>
            <a:r>
              <a:rPr lang="en-US" sz="2000" dirty="0">
                <a:solidFill>
                  <a:srgbClr val="3333CC"/>
                </a:solidFill>
              </a:rPr>
              <a:t>95%</a:t>
            </a:r>
            <a:r>
              <a:rPr lang="en-US" sz="2000" dirty="0"/>
              <a:t> confidence level):  </a:t>
            </a:r>
            <a:r>
              <a:rPr lang="en-US" sz="2000" i="1" dirty="0">
                <a:solidFill>
                  <a:srgbClr val="3333CC"/>
                </a:solidFill>
                <a:latin typeface="+mj-lt"/>
              </a:rPr>
              <a:t>Z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 = 1.64</a:t>
            </a:r>
          </a:p>
          <a:p>
            <a:pPr lvl="1">
              <a:defRPr/>
            </a:pPr>
            <a:r>
              <a:rPr lang="en-US" sz="2000" i="1" dirty="0" err="1">
                <a:solidFill>
                  <a:srgbClr val="3333CC"/>
                </a:solidFill>
                <a:latin typeface="+mj-lt"/>
              </a:rPr>
              <a:t>p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 &lt; 0.10 </a:t>
            </a:r>
            <a:r>
              <a:rPr lang="en-US" sz="2000" dirty="0"/>
              <a:t>(i.e.: </a:t>
            </a:r>
            <a:r>
              <a:rPr lang="en-US" sz="2000" dirty="0">
                <a:solidFill>
                  <a:srgbClr val="3333CC"/>
                </a:solidFill>
              </a:rPr>
              <a:t>90%</a:t>
            </a:r>
            <a:r>
              <a:rPr lang="en-US" sz="2000" dirty="0"/>
              <a:t> confidence level):  </a:t>
            </a:r>
            <a:r>
              <a:rPr lang="en-US" sz="2000" i="1" dirty="0">
                <a:solidFill>
                  <a:srgbClr val="3333CC"/>
                </a:solidFill>
                <a:latin typeface="+mj-lt"/>
              </a:rPr>
              <a:t>Z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 = 1.28</a:t>
            </a:r>
          </a:p>
          <a:p>
            <a:pPr>
              <a:defRPr/>
            </a:pPr>
            <a:endParaRPr lang="en-US" sz="2400" dirty="0">
              <a:solidFill>
                <a:srgbClr val="800000"/>
              </a:solidFill>
            </a:endParaRPr>
          </a:p>
          <a:p>
            <a:pPr>
              <a:defRPr/>
            </a:pPr>
            <a:r>
              <a:rPr lang="en-US" sz="2400" dirty="0">
                <a:solidFill>
                  <a:srgbClr val="800000"/>
                </a:solidFill>
              </a:rPr>
              <a:t>Discovering a new signal usually requires more stringent evidence than excluding it!</a:t>
            </a:r>
          </a:p>
        </p:txBody>
      </p:sp>
      <p:sp>
        <p:nvSpPr>
          <p:cNvPr id="20484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</p:spTree>
    <p:extLst>
      <p:ext uri="{BB962C8B-B14F-4D97-AF65-F5344CB8AC3E}">
        <p14:creationId xmlns:p14="http://schemas.microsoft.com/office/powerpoint/2010/main" val="23297613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Frequentist: zero events selected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Assume we have </a:t>
            </a:r>
            <a:r>
              <a:rPr lang="en-US" sz="1800" dirty="0">
                <a:solidFill>
                  <a:srgbClr val="3333CC"/>
                </a:solidFill>
              </a:rPr>
              <a:t>negligible background </a:t>
            </a:r>
            <a:r>
              <a:rPr lang="en-US" sz="1800" dirty="0"/>
              <a:t>(</a:t>
            </a:r>
            <a:r>
              <a:rPr lang="en-US" sz="1800" i="1" dirty="0">
                <a:solidFill>
                  <a:srgbClr val="3333CC"/>
                </a:solidFill>
                <a:latin typeface="+mj-lt"/>
              </a:rPr>
              <a:t>b </a:t>
            </a:r>
            <a:r>
              <a:rPr lang="en-US" sz="1800" dirty="0">
                <a:solidFill>
                  <a:srgbClr val="3333CC"/>
                </a:solidFill>
                <a:latin typeface="+mj-lt"/>
              </a:rPr>
              <a:t>= 0</a:t>
            </a:r>
            <a:r>
              <a:rPr lang="en-US" sz="1800" dirty="0"/>
              <a:t>) and we measure </a:t>
            </a:r>
            <a:r>
              <a:rPr lang="en-US" sz="1800" dirty="0">
                <a:solidFill>
                  <a:srgbClr val="3333CC"/>
                </a:solidFill>
              </a:rPr>
              <a:t>zero events </a:t>
            </a:r>
            <a:r>
              <a:rPr lang="en-US" sz="1800" dirty="0"/>
              <a:t>(</a:t>
            </a:r>
            <a:r>
              <a:rPr lang="en-US" sz="1800" i="1" dirty="0">
                <a:solidFill>
                  <a:srgbClr val="3333CC"/>
                </a:solidFill>
                <a:latin typeface="+mj-lt"/>
              </a:rPr>
              <a:t>n </a:t>
            </a:r>
            <a:r>
              <a:rPr lang="en-US" sz="1800" dirty="0">
                <a:solidFill>
                  <a:srgbClr val="3333CC"/>
                </a:solidFill>
                <a:latin typeface="+mj-lt"/>
              </a:rPr>
              <a:t>= 0</a:t>
            </a:r>
            <a:r>
              <a:rPr lang="en-US" sz="1800" dirty="0"/>
              <a:t>)</a:t>
            </a:r>
          </a:p>
          <a:p>
            <a:r>
              <a:rPr lang="en-US" sz="1800" dirty="0"/>
              <a:t>The likelihood function simplifies as:</a:t>
            </a:r>
          </a:p>
          <a:p>
            <a:endParaRPr lang="en-US" sz="1800" dirty="0"/>
          </a:p>
          <a:p>
            <a:endParaRPr lang="en-US" sz="1800" dirty="0"/>
          </a:p>
          <a:p>
            <a:r>
              <a:rPr lang="en-US" sz="1800" dirty="0"/>
              <a:t>The (fully asymmetric) </a:t>
            </a:r>
            <a:r>
              <a:rPr lang="en-US" sz="1800" dirty="0" err="1"/>
              <a:t>Neyman</a:t>
            </a:r>
            <a:r>
              <a:rPr lang="en-US" sz="1800" dirty="0"/>
              <a:t> belt inversion is pretty simple:</a:t>
            </a:r>
          </a:p>
          <a:p>
            <a:endParaRPr lang="en-US" sz="1800" dirty="0"/>
          </a:p>
          <a:p>
            <a:endParaRPr lang="en-US" sz="1800" dirty="0"/>
          </a:p>
          <a:p>
            <a:r>
              <a:rPr lang="en-US" sz="1800" dirty="0"/>
              <a:t>The results are </a:t>
            </a:r>
            <a:r>
              <a:rPr lang="en-US" sz="1800" dirty="0">
                <a:solidFill>
                  <a:srgbClr val="800000"/>
                </a:solidFill>
              </a:rPr>
              <a:t>by chance identical to the Bayesian computation</a:t>
            </a:r>
            <a:r>
              <a:rPr lang="en-US" sz="1800" dirty="0"/>
              <a:t>:</a:t>
            </a:r>
          </a:p>
          <a:p>
            <a:pPr marL="457200" lvl="1" indent="0" algn="ctr">
              <a:buNone/>
            </a:pPr>
            <a:r>
              <a:rPr lang="en-US" sz="2000" i="1" dirty="0">
                <a:solidFill>
                  <a:schemeClr val="accent2"/>
                </a:solidFill>
                <a:latin typeface="+mj-lt"/>
              </a:rPr>
              <a:t>s</a:t>
            </a:r>
            <a:r>
              <a:rPr lang="en-US" sz="2000" dirty="0">
                <a:solidFill>
                  <a:schemeClr val="accent2"/>
                </a:solidFill>
                <a:latin typeface="+mj-lt"/>
              </a:rPr>
              <a:t> &lt; 2.303 (90% CL) </a:t>
            </a:r>
            <a:r>
              <a:rPr lang="en-US" sz="2000" dirty="0"/>
              <a:t>← </a:t>
            </a:r>
            <a:r>
              <a:rPr lang="en-US" sz="2000" i="1" dirty="0">
                <a:solidFill>
                  <a:schemeClr val="accent2"/>
                </a:solidFill>
                <a:latin typeface="+mj-lt"/>
              </a:rPr>
              <a:t>α</a:t>
            </a:r>
            <a:r>
              <a:rPr lang="en-US" sz="2000" dirty="0">
                <a:solidFill>
                  <a:schemeClr val="accent2"/>
                </a:solidFill>
                <a:latin typeface="+mj-lt"/>
              </a:rPr>
              <a:t> = 0.1</a:t>
            </a:r>
          </a:p>
          <a:p>
            <a:pPr marL="457200" lvl="1" indent="0" algn="ctr">
              <a:buNone/>
            </a:pPr>
            <a:r>
              <a:rPr lang="en-US" sz="2000" i="1" dirty="0">
                <a:solidFill>
                  <a:schemeClr val="accent2"/>
                </a:solidFill>
                <a:latin typeface="+mj-lt"/>
              </a:rPr>
              <a:t>s</a:t>
            </a:r>
            <a:r>
              <a:rPr lang="en-US" sz="2000" dirty="0">
                <a:solidFill>
                  <a:schemeClr val="accent2"/>
                </a:solidFill>
                <a:latin typeface="+mj-lt"/>
              </a:rPr>
              <a:t> &lt; 2.996 (95% CL) </a:t>
            </a:r>
            <a:r>
              <a:rPr lang="en-US" sz="2000" dirty="0"/>
              <a:t>←</a:t>
            </a:r>
            <a:r>
              <a:rPr lang="en-US" sz="2000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2000" i="1" dirty="0">
                <a:solidFill>
                  <a:schemeClr val="accent2"/>
                </a:solidFill>
                <a:latin typeface="+mj-lt"/>
              </a:rPr>
              <a:t>α</a:t>
            </a:r>
            <a:r>
              <a:rPr lang="en-US" sz="2000" dirty="0">
                <a:solidFill>
                  <a:schemeClr val="accent2"/>
                </a:solidFill>
                <a:latin typeface="+mj-lt"/>
              </a:rPr>
              <a:t> = 0.05</a:t>
            </a:r>
          </a:p>
          <a:p>
            <a:r>
              <a:rPr lang="en-US" sz="1800" dirty="0">
                <a:solidFill>
                  <a:srgbClr val="800000"/>
                </a:solidFill>
              </a:rPr>
              <a:t>In spite of the numerical coincidence, the interpretation of frequentist and Bayesian upper limits remain very different!</a:t>
            </a:r>
          </a:p>
          <a:p>
            <a:r>
              <a:rPr lang="en-US" sz="1800" b="1" dirty="0">
                <a:solidFill>
                  <a:srgbClr val="800000"/>
                </a:solidFill>
              </a:rPr>
              <a:t>Warning</a:t>
            </a:r>
            <a:r>
              <a:rPr lang="en-US" sz="1800" dirty="0">
                <a:solidFill>
                  <a:srgbClr val="800000"/>
                </a:solidFill>
              </a:rPr>
              <a:t>: this evaluation suffer from the “</a:t>
            </a:r>
            <a:r>
              <a:rPr lang="en-US" sz="1800" b="1" dirty="0">
                <a:solidFill>
                  <a:srgbClr val="800000"/>
                </a:solidFill>
              </a:rPr>
              <a:t>flip-flopping</a:t>
            </a:r>
            <a:r>
              <a:rPr lang="en-US" sz="1800" dirty="0">
                <a:solidFill>
                  <a:srgbClr val="800000"/>
                </a:solidFill>
              </a:rPr>
              <a:t>” problem, so the coverage is spoiled if you decide to switch from upper limit to a central value depending on the observed significance!</a:t>
            </a:r>
          </a:p>
          <a:p>
            <a:pPr lvl="1"/>
            <a:endParaRPr lang="en-US" sz="16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72651" y="2204864"/>
            <a:ext cx="4628899" cy="43985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87053" y="3245163"/>
            <a:ext cx="5498129" cy="43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8961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Frequentist: </a:t>
            </a:r>
            <a:r>
              <a:rPr lang="en-US" i="1" dirty="0"/>
              <a:t>p</a:t>
            </a:r>
            <a:r>
              <a:rPr lang="en-US" dirty="0"/>
              <a:t>-value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i="1" dirty="0" err="1">
                <a:solidFill>
                  <a:srgbClr val="3333CC"/>
                </a:solidFill>
              </a:rPr>
              <a:t>p</a:t>
            </a:r>
            <a:r>
              <a:rPr lang="en-US" sz="1600" dirty="0">
                <a:solidFill>
                  <a:srgbClr val="3333CC"/>
                </a:solidFill>
              </a:rPr>
              <a:t>-value</a:t>
            </a:r>
            <a:r>
              <a:rPr lang="en-US" sz="1600" dirty="0"/>
              <a:t>: probability to observe at least </a:t>
            </a:r>
            <a:r>
              <a:rPr lang="en-US" sz="1600" i="1" dirty="0" err="1">
                <a:solidFill>
                  <a:srgbClr val="3333CC"/>
                </a:solidFill>
                <a:latin typeface="+mj-lt"/>
              </a:rPr>
              <a:t>n</a:t>
            </a:r>
            <a:r>
              <a:rPr lang="en-US" sz="1600" baseline="-25000" dirty="0" err="1">
                <a:solidFill>
                  <a:srgbClr val="3333CC"/>
                </a:solidFill>
                <a:latin typeface="+mj-lt"/>
              </a:rPr>
              <a:t>obs</a:t>
            </a:r>
            <a:r>
              <a:rPr lang="en-US" sz="1600" baseline="-25000" dirty="0">
                <a:solidFill>
                  <a:srgbClr val="3333CC"/>
                </a:solidFill>
              </a:rPr>
              <a:t> </a:t>
            </a:r>
            <a:r>
              <a:rPr lang="en-US" sz="1600" dirty="0"/>
              <a:t>events if the null hypothesis H</a:t>
            </a:r>
            <a:r>
              <a:rPr lang="en-US" sz="1600" baseline="-25000" dirty="0"/>
              <a:t>0</a:t>
            </a:r>
            <a:r>
              <a:rPr lang="en-US" sz="1600" dirty="0"/>
              <a:t> (</a:t>
            </a:r>
            <a:r>
              <a:rPr lang="en-US" sz="1600" i="1" dirty="0" err="1">
                <a:solidFill>
                  <a:schemeClr val="accent2"/>
                </a:solidFill>
                <a:latin typeface="+mj-lt"/>
              </a:rPr>
              <a:t>s</a:t>
            </a:r>
            <a:r>
              <a:rPr lang="en-US" sz="1600" i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600" dirty="0">
                <a:solidFill>
                  <a:schemeClr val="accent2"/>
                </a:solidFill>
                <a:latin typeface="+mj-lt"/>
              </a:rPr>
              <a:t>= 0</a:t>
            </a:r>
            <a:r>
              <a:rPr lang="en-US" sz="1600" dirty="0"/>
              <a:t>) is true</a:t>
            </a:r>
          </a:p>
          <a:p>
            <a:r>
              <a:rPr lang="en-US" sz="1600" dirty="0"/>
              <a:t>Probability that a background (</a:t>
            </a:r>
            <a:r>
              <a:rPr lang="en-US" sz="1600" dirty="0" err="1"/>
              <a:t>over)fluctuation</a:t>
            </a:r>
            <a:r>
              <a:rPr lang="en-US" sz="1600" dirty="0"/>
              <a:t> gives at least the observed number of events</a:t>
            </a:r>
          </a:p>
          <a:p>
            <a:endParaRPr lang="en-US" sz="1600" dirty="0"/>
          </a:p>
          <a:p>
            <a:pPr>
              <a:buNone/>
            </a:pPr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pPr>
              <a:buNone/>
            </a:pPr>
            <a:endParaRPr lang="en-US" sz="1600" dirty="0"/>
          </a:p>
          <a:p>
            <a:pPr>
              <a:buNone/>
            </a:pPr>
            <a:endParaRPr lang="en-US" sz="1600" dirty="0"/>
          </a:p>
          <a:p>
            <a:pPr>
              <a:buNone/>
            </a:pPr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If H</a:t>
            </a:r>
            <a:r>
              <a:rPr lang="en-US" sz="1600" baseline="-25000" dirty="0"/>
              <a:t>0</a:t>
            </a:r>
            <a:r>
              <a:rPr lang="en-US" sz="1600" dirty="0"/>
              <a:t> is true (</a:t>
            </a:r>
            <a:r>
              <a:rPr lang="en-US" sz="1600" i="1" dirty="0" err="1">
                <a:solidFill>
                  <a:schemeClr val="accent2"/>
                </a:solidFill>
                <a:latin typeface="+mj-lt"/>
              </a:rPr>
              <a:t>s</a:t>
            </a:r>
            <a:r>
              <a:rPr lang="en-US" sz="1600" i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600" dirty="0">
                <a:solidFill>
                  <a:schemeClr val="accent2"/>
                </a:solidFill>
                <a:latin typeface="+mj-lt"/>
              </a:rPr>
              <a:t>= 0</a:t>
            </a:r>
            <a:r>
              <a:rPr lang="en-US" sz="1600" dirty="0"/>
              <a:t>) the distribution of the </a:t>
            </a:r>
            <a:r>
              <a:rPr lang="en-US" sz="1600" i="1" dirty="0" err="1"/>
              <a:t>p</a:t>
            </a:r>
            <a:r>
              <a:rPr lang="en-US" sz="1600" dirty="0"/>
              <a:t>-value is </a:t>
            </a:r>
            <a:r>
              <a:rPr lang="en-US" sz="1600" dirty="0">
                <a:solidFill>
                  <a:srgbClr val="3333CC"/>
                </a:solidFill>
              </a:rPr>
              <a:t>uniform </a:t>
            </a:r>
            <a:r>
              <a:rPr lang="en-US" sz="1600" dirty="0"/>
              <a:t>if the distribution is continuous. It is approximately uniform in case of discrete distributions</a:t>
            </a:r>
          </a:p>
          <a:p>
            <a:r>
              <a:rPr lang="en-US" sz="1600" dirty="0"/>
              <a:t>Remark: </a:t>
            </a:r>
            <a:r>
              <a:rPr lang="en-US" sz="1600" dirty="0">
                <a:solidFill>
                  <a:srgbClr val="800000"/>
                </a:solidFill>
              </a:rPr>
              <a:t>the </a:t>
            </a:r>
            <a:r>
              <a:rPr lang="en-US" sz="1600" i="1" dirty="0" err="1">
                <a:solidFill>
                  <a:srgbClr val="800000"/>
                </a:solidFill>
              </a:rPr>
              <a:t>p</a:t>
            </a:r>
            <a:r>
              <a:rPr lang="en-US" sz="1600" dirty="0">
                <a:solidFill>
                  <a:srgbClr val="800000"/>
                </a:solidFill>
              </a:rPr>
              <a:t>-value is not the probability that H</a:t>
            </a:r>
            <a:r>
              <a:rPr lang="en-US" sz="1600" baseline="-25000" dirty="0">
                <a:solidFill>
                  <a:srgbClr val="800000"/>
                </a:solidFill>
              </a:rPr>
              <a:t>0</a:t>
            </a:r>
            <a:r>
              <a:rPr lang="en-US" sz="1600" dirty="0">
                <a:solidFill>
                  <a:srgbClr val="800000"/>
                </a:solidFill>
              </a:rPr>
              <a:t> is true</a:t>
            </a:r>
            <a:r>
              <a:rPr lang="en-US" sz="1600" dirty="0"/>
              <a:t>: this is probability has meaning only under the Bayesian approach!</a:t>
            </a:r>
          </a:p>
          <a:p>
            <a:endParaRPr lang="en-US" sz="16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pic>
        <p:nvPicPr>
          <p:cNvPr id="12" name="Immagine 11" descr="pois.pdf"/>
          <p:cNvPicPr>
            <a:picLocks noChangeAspect="1"/>
          </p:cNvPicPr>
          <p:nvPr/>
        </p:nvPicPr>
        <p:blipFill>
          <a:blip r:embed="rId2"/>
          <a:srcRect l="5077" t="7496"/>
          <a:stretch>
            <a:fillRect/>
          </a:stretch>
        </p:blipFill>
        <p:spPr>
          <a:xfrm>
            <a:off x="3276600" y="2217390"/>
            <a:ext cx="4274344" cy="2821012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2298357" y="2907957"/>
            <a:ext cx="1447800" cy="508686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6309591" y="2438400"/>
            <a:ext cx="7770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>
                <a:solidFill>
                  <a:srgbClr val="3333CC"/>
                </a:solidFill>
              </a:rPr>
              <a:t>b</a:t>
            </a:r>
            <a:r>
              <a:rPr lang="en-US" i="1" dirty="0">
                <a:solidFill>
                  <a:srgbClr val="3333CC"/>
                </a:solidFill>
              </a:rPr>
              <a:t> </a:t>
            </a:r>
            <a:r>
              <a:rPr lang="en-US" dirty="0">
                <a:solidFill>
                  <a:srgbClr val="3333CC"/>
                </a:solidFill>
              </a:rPr>
              <a:t>= 4.5</a:t>
            </a:r>
          </a:p>
        </p:txBody>
      </p:sp>
    </p:spTree>
    <p:extLst>
      <p:ext uri="{BB962C8B-B14F-4D97-AF65-F5344CB8AC3E}">
        <p14:creationId xmlns:p14="http://schemas.microsoft.com/office/powerpoint/2010/main" val="23261937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Immagine 1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3494088"/>
            <a:ext cx="4114800" cy="183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134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>
                <a:ea typeface="ＭＳ Ｐゴシック" pitchFamily="-109" charset="-128"/>
                <a:cs typeface="ＭＳ Ｐゴシック" pitchFamily="-109" charset="-128"/>
              </a:rPr>
              <a:t>Zech’s “frequentist” interpretation</a:t>
            </a:r>
          </a:p>
        </p:txBody>
      </p:sp>
      <p:sp>
        <p:nvSpPr>
          <p:cNvPr id="38915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1600">
                <a:ea typeface="ＭＳ Ｐゴシック" charset="-128"/>
                <a:cs typeface="ＭＳ Ｐゴシック" charset="-128"/>
              </a:rPr>
              <a:t>Proposed attempt to derive Helene’s formula under a frequentist approach</a:t>
            </a:r>
          </a:p>
          <a:p>
            <a:pPr>
              <a:lnSpc>
                <a:spcPct val="80000"/>
              </a:lnSpc>
            </a:pPr>
            <a:r>
              <a:rPr lang="en-US" sz="1600">
                <a:ea typeface="ＭＳ Ｐゴシック" charset="-128"/>
                <a:cs typeface="ＭＳ Ｐゴシック" charset="-128"/>
              </a:rPr>
              <a:t>Restrict the probability to the observed </a:t>
            </a:r>
            <a:r>
              <a:rPr lang="en-US" sz="160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condition</a:t>
            </a:r>
            <a:r>
              <a:rPr lang="en-US" sz="1600">
                <a:ea typeface="ＭＳ Ｐゴシック" charset="-128"/>
                <a:cs typeface="ＭＳ Ｐゴシック" charset="-128"/>
              </a:rPr>
              <a:t> that the number of background events does not exceed the number of observed events</a:t>
            </a:r>
            <a:endParaRPr lang="en-US" sz="1600" i="1">
              <a:latin typeface="Times New Roman" charset="0"/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80000"/>
              </a:lnSpc>
            </a:pPr>
            <a:r>
              <a:rPr lang="en-US" sz="1600" i="1">
                <a:latin typeface="Times New Roman" charset="0"/>
                <a:ea typeface="ＭＳ Ｐゴシック" charset="-128"/>
                <a:cs typeface="ＭＳ Ｐゴシック" charset="-128"/>
              </a:rPr>
              <a:t>“In an experiment where </a:t>
            </a:r>
            <a:r>
              <a:rPr lang="en-US" sz="16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b</a:t>
            </a:r>
            <a:r>
              <a:rPr lang="en-US" sz="1600" i="1">
                <a:latin typeface="Times New Roman" charset="0"/>
                <a:ea typeface="ＭＳ Ｐゴシック" charset="-128"/>
                <a:cs typeface="ＭＳ Ｐゴシック" charset="-128"/>
              </a:rPr>
              <a:t> background events are expected and </a:t>
            </a:r>
            <a:r>
              <a:rPr lang="en-US" sz="1600" i="1">
                <a:solidFill>
                  <a:srgbClr val="3333CC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n</a:t>
            </a:r>
            <a:r>
              <a:rPr lang="en-US" sz="1600" i="1">
                <a:latin typeface="Times New Roman" charset="0"/>
                <a:ea typeface="ＭＳ Ｐゴシック" charset="-128"/>
                <a:cs typeface="ＭＳ Ｐゴシック" charset="-128"/>
              </a:rPr>
              <a:t> events are found, </a:t>
            </a:r>
            <a:br>
              <a:rPr lang="en-US" sz="1600" i="1">
                <a:latin typeface="Times New Roman" charset="0"/>
                <a:ea typeface="ＭＳ Ｐゴシック" charset="-128"/>
                <a:cs typeface="ＭＳ Ｐゴシック" charset="-128"/>
              </a:rPr>
            </a:br>
            <a:r>
              <a:rPr lang="en-US" sz="1600" i="1">
                <a:solidFill>
                  <a:srgbClr val="3333CC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P(n</a:t>
            </a:r>
            <a:r>
              <a:rPr lang="en-US" sz="1600" i="1" baseline="-25000">
                <a:solidFill>
                  <a:srgbClr val="3333CC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b</a:t>
            </a:r>
            <a:r>
              <a:rPr lang="en-US" sz="1600" i="1">
                <a:solidFill>
                  <a:srgbClr val="3333CC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;b) </a:t>
            </a:r>
            <a:r>
              <a:rPr lang="en-US" sz="1600" i="1">
                <a:latin typeface="Times New Roman" charset="0"/>
                <a:ea typeface="ＭＳ Ｐゴシック" charset="-128"/>
                <a:cs typeface="ＭＳ Ｐゴシック" charset="-128"/>
              </a:rPr>
              <a:t>no longer corresponds to our improved knowledge of the background distributions. Since </a:t>
            </a:r>
            <a:r>
              <a:rPr lang="en-US" sz="1600" i="1">
                <a:solidFill>
                  <a:srgbClr val="3333CC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n</a:t>
            </a:r>
            <a:r>
              <a:rPr lang="en-US" sz="1600" i="1" baseline="-25000">
                <a:solidFill>
                  <a:srgbClr val="3333CC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b</a:t>
            </a:r>
            <a:r>
              <a:rPr lang="en-US" sz="1600" i="1">
                <a:latin typeface="Times New Roman" charset="0"/>
                <a:ea typeface="ＭＳ Ｐゴシック" charset="-128"/>
                <a:cs typeface="ＭＳ Ｐゴシック" charset="-128"/>
              </a:rPr>
              <a:t> can only take the numbers </a:t>
            </a:r>
            <a:r>
              <a:rPr lang="en-US" sz="1600" i="1">
                <a:solidFill>
                  <a:srgbClr val="3333CC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n</a:t>
            </a:r>
            <a:r>
              <a:rPr lang="en-US" sz="1600" i="1" baseline="-25000">
                <a:solidFill>
                  <a:srgbClr val="3333CC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b</a:t>
            </a:r>
            <a:r>
              <a:rPr lang="en-US" sz="1600" i="1">
                <a:solidFill>
                  <a:srgbClr val="3333CC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 </a:t>
            </a:r>
            <a:r>
              <a:rPr lang="en-US" sz="1600" i="1">
                <a:solidFill>
                  <a:srgbClr val="3333CC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  n</a:t>
            </a:r>
            <a:r>
              <a:rPr lang="en-US" sz="1600" i="1"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, it has to be renormalized </a:t>
            </a:r>
            <a:br>
              <a:rPr lang="en-US" sz="1600" i="1"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</a:br>
            <a:r>
              <a:rPr lang="en-US" sz="1600" i="1"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to the new range of </a:t>
            </a:r>
            <a:r>
              <a:rPr lang="en-US" sz="1600" i="1">
                <a:solidFill>
                  <a:srgbClr val="3333CC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n</a:t>
            </a:r>
            <a:r>
              <a:rPr lang="en-US" sz="1600" i="1" baseline="-25000">
                <a:solidFill>
                  <a:srgbClr val="3333CC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b</a:t>
            </a:r>
            <a:r>
              <a:rPr lang="en-US" sz="1600" i="1"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:</a:t>
            </a:r>
          </a:p>
          <a:p>
            <a:pPr>
              <a:lnSpc>
                <a:spcPct val="80000"/>
              </a:lnSpc>
            </a:pPr>
            <a:endParaRPr lang="en-US" sz="1600" i="1">
              <a:latin typeface="Times New Roman" charset="0"/>
              <a:ea typeface="ＭＳ Ｐゴシック" charset="-128"/>
              <a:cs typeface="ＭＳ Ｐゴシック" charset="-128"/>
              <a:sym typeface="Symbol" charset="2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400" i="1">
                <a:latin typeface="Times New Roman" charset="0"/>
                <a:sym typeface="Symbol" charset="2"/>
              </a:rPr>
              <a:t>			    	           ”</a:t>
            </a:r>
          </a:p>
          <a:p>
            <a:pPr>
              <a:lnSpc>
                <a:spcPct val="80000"/>
              </a:lnSpc>
            </a:pPr>
            <a:endParaRPr lang="en-US" sz="1600" i="1">
              <a:latin typeface="Times New Roman" charset="0"/>
              <a:ea typeface="ＭＳ Ｐゴシック" charset="-128"/>
              <a:cs typeface="ＭＳ Ｐゴシック" charset="-128"/>
              <a:sym typeface="Symbol" charset="2"/>
            </a:endParaRPr>
          </a:p>
          <a:p>
            <a:pPr>
              <a:lnSpc>
                <a:spcPct val="80000"/>
              </a:lnSpc>
            </a:pPr>
            <a:endParaRPr lang="en-US" sz="160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80000"/>
              </a:lnSpc>
            </a:pPr>
            <a:endParaRPr lang="en-US" sz="160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80000"/>
              </a:lnSpc>
            </a:pPr>
            <a:endParaRPr lang="en-US" sz="160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80000"/>
              </a:lnSpc>
            </a:pPr>
            <a:r>
              <a:rPr lang="en-US" sz="1600">
                <a:ea typeface="ＭＳ Ｐゴシック" charset="-128"/>
                <a:cs typeface="ＭＳ Ｐゴシック" charset="-128"/>
              </a:rPr>
              <a:t>Leads to a result identical</a:t>
            </a:r>
            <a:br>
              <a:rPr lang="en-US" sz="1600">
                <a:ea typeface="ＭＳ Ｐゴシック" charset="-128"/>
                <a:cs typeface="ＭＳ Ｐゴシック" charset="-128"/>
              </a:rPr>
            </a:br>
            <a:r>
              <a:rPr lang="en-US" sz="1600">
                <a:ea typeface="ＭＳ Ｐゴシック" charset="-128"/>
                <a:cs typeface="ＭＳ Ｐゴシック" charset="-128"/>
              </a:rPr>
              <a:t>to the Bayesian approach! </a:t>
            </a:r>
          </a:p>
          <a:p>
            <a:pPr>
              <a:lnSpc>
                <a:spcPct val="80000"/>
              </a:lnSpc>
            </a:pPr>
            <a:endParaRPr lang="en-US" sz="160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80000"/>
              </a:lnSpc>
            </a:pPr>
            <a:r>
              <a:rPr lang="en-US" sz="1600">
                <a:solidFill>
                  <a:srgbClr val="CC0066"/>
                </a:solidFill>
                <a:ea typeface="ＭＳ Ｐゴシック" charset="-128"/>
                <a:cs typeface="ＭＳ Ｐゴシック" charset="-128"/>
              </a:rPr>
              <a:t>Zech’s frequentist derivation </a:t>
            </a:r>
            <a:br>
              <a:rPr lang="en-US" sz="1600">
                <a:solidFill>
                  <a:srgbClr val="CC0066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1600">
                <a:solidFill>
                  <a:srgbClr val="CC0066"/>
                </a:solidFill>
                <a:ea typeface="ＭＳ Ｐゴシック" charset="-128"/>
                <a:cs typeface="ＭＳ Ｐゴシック" charset="-128"/>
              </a:rPr>
              <a:t>attempted was criticized by Highlands:</a:t>
            </a:r>
            <a:br>
              <a:rPr lang="en-US" sz="1600">
                <a:solidFill>
                  <a:srgbClr val="CC0066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1600">
                <a:solidFill>
                  <a:srgbClr val="CC0066"/>
                </a:solidFill>
                <a:ea typeface="ＭＳ Ｐゴシック" charset="-128"/>
                <a:cs typeface="ＭＳ Ｐゴシック" charset="-128"/>
              </a:rPr>
              <a:t>does not ensure the proper coverage</a:t>
            </a:r>
          </a:p>
          <a:p>
            <a:pPr>
              <a:lnSpc>
                <a:spcPct val="80000"/>
              </a:lnSpc>
            </a:pPr>
            <a:endParaRPr lang="en-US" sz="160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80000"/>
              </a:lnSpc>
            </a:pPr>
            <a:r>
              <a:rPr lang="en-US" sz="1600">
                <a:ea typeface="ＭＳ Ｐゴシック" charset="-128"/>
                <a:cs typeface="ＭＳ Ｐゴシック" charset="-128"/>
              </a:rPr>
              <a:t>Often used in a “pragmatic” way, and recommended for some</a:t>
            </a:r>
            <a:br>
              <a:rPr lang="en-US" sz="1600">
                <a:ea typeface="ＭＳ Ｐゴシック" charset="-128"/>
                <a:cs typeface="ＭＳ Ｐゴシック" charset="-128"/>
              </a:rPr>
            </a:br>
            <a:r>
              <a:rPr lang="en-US" sz="1600">
                <a:ea typeface="ＭＳ Ｐゴシック" charset="-128"/>
                <a:cs typeface="ＭＳ Ｐゴシック" charset="-128"/>
              </a:rPr>
              <a:t>time by the PDG</a:t>
            </a:r>
          </a:p>
          <a:p>
            <a:pPr>
              <a:lnSpc>
                <a:spcPct val="80000"/>
              </a:lnSpc>
            </a:pPr>
            <a:endParaRPr lang="en-US" sz="120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38922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pic>
        <p:nvPicPr>
          <p:cNvPr id="3891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4825" y="3398838"/>
            <a:ext cx="34671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8" name="AutoShape 6"/>
          <p:cNvSpPr>
            <a:spLocks noChangeArrowheads="1"/>
          </p:cNvSpPr>
          <p:nvPr/>
        </p:nvSpPr>
        <p:spPr bwMode="auto">
          <a:xfrm>
            <a:off x="4500563" y="4033838"/>
            <a:ext cx="360362" cy="719137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CCFFCC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38919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2678113"/>
            <a:ext cx="39497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0" name="Line 8"/>
          <p:cNvSpPr>
            <a:spLocks noChangeShapeType="1"/>
          </p:cNvSpPr>
          <p:nvPr/>
        </p:nvSpPr>
        <p:spPr bwMode="auto">
          <a:xfrm>
            <a:off x="3487738" y="3254375"/>
            <a:ext cx="0" cy="288925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Rettangolo 15"/>
          <p:cNvSpPr/>
          <p:nvPr/>
        </p:nvSpPr>
        <p:spPr>
          <a:xfrm>
            <a:off x="4525963" y="2514600"/>
            <a:ext cx="4395787" cy="3079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1400" dirty="0">
                <a:solidFill>
                  <a:schemeClr val="bg2"/>
                </a:solidFill>
                <a:latin typeface="+mn-lt"/>
              </a:rPr>
              <a:t>G. Zech, </a:t>
            </a:r>
            <a:r>
              <a:rPr lang="en-GB" sz="1400" dirty="0" err="1">
                <a:solidFill>
                  <a:schemeClr val="bg2"/>
                </a:solidFill>
                <a:latin typeface="+mn-lt"/>
              </a:rPr>
              <a:t>Nucl</a:t>
            </a:r>
            <a:r>
              <a:rPr lang="en-GB" sz="1400" dirty="0">
                <a:solidFill>
                  <a:schemeClr val="bg2"/>
                </a:solidFill>
                <a:latin typeface="+mn-lt"/>
              </a:rPr>
              <a:t>. Instr. and Meth. A 277 (1989) </a:t>
            </a:r>
            <a:r>
              <a:rPr lang="en-US" sz="1400" dirty="0">
                <a:solidFill>
                  <a:schemeClr val="bg2"/>
                </a:solidFill>
                <a:latin typeface="+mn-lt"/>
              </a:rPr>
              <a:t>608-610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Zech’s derivation references</a:t>
            </a:r>
          </a:p>
        </p:txBody>
      </p:sp>
      <p:sp>
        <p:nvSpPr>
          <p:cNvPr id="3994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endParaRPr lang="en-US" sz="160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80000"/>
              </a:lnSpc>
            </a:pPr>
            <a:r>
              <a:rPr lang="en-US" sz="160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Bayesian</a:t>
            </a:r>
            <a:r>
              <a:rPr lang="en-US" sz="1600">
                <a:ea typeface="ＭＳ Ｐゴシック" charset="-128"/>
                <a:cs typeface="ＭＳ Ｐゴシック" charset="-128"/>
              </a:rPr>
              <a:t> solution found first proposed by O.Helene</a:t>
            </a:r>
          </a:p>
          <a:p>
            <a:pPr lvl="1">
              <a:lnSpc>
                <a:spcPct val="80000"/>
              </a:lnSpc>
            </a:pPr>
            <a:r>
              <a:rPr lang="en-US" sz="1400">
                <a:solidFill>
                  <a:srgbClr val="5F5F5F"/>
                </a:solidFill>
              </a:rPr>
              <a:t>O. Helene. Nucl. Instr. and Meth. A 212 (1983), p. 319 </a:t>
            </a:r>
            <a:r>
              <a:rPr lang="en-US" sz="1400" i="1">
                <a:solidFill>
                  <a:srgbClr val="5F5F5F"/>
                </a:solidFill>
              </a:rPr>
              <a:t>Upper limit of peak area</a:t>
            </a:r>
            <a:r>
              <a:rPr lang="en-US" sz="1400">
                <a:solidFill>
                  <a:srgbClr val="5F5F5F"/>
                </a:solidFill>
              </a:rPr>
              <a:t> (Bayesian)</a:t>
            </a:r>
            <a:endParaRPr lang="en-GB" sz="1400">
              <a:solidFill>
                <a:srgbClr val="5F5F5F"/>
              </a:solidFill>
            </a:endParaRPr>
          </a:p>
          <a:p>
            <a:pPr>
              <a:lnSpc>
                <a:spcPct val="80000"/>
              </a:lnSpc>
            </a:pPr>
            <a:endParaRPr lang="en-GB" sz="1600">
              <a:solidFill>
                <a:srgbClr val="5F5F5F"/>
              </a:solidFill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80000"/>
              </a:lnSpc>
            </a:pPr>
            <a:r>
              <a:rPr lang="en-GB" sz="1600">
                <a:ea typeface="ＭＳ Ｐゴシック" charset="-128"/>
                <a:cs typeface="ＭＳ Ｐゴシック" charset="-128"/>
              </a:rPr>
              <a:t>Attempt to derive the same conclusion with a </a:t>
            </a:r>
            <a:r>
              <a:rPr lang="en-GB" sz="160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frequentist</a:t>
            </a:r>
            <a:r>
              <a:rPr lang="en-GB" sz="1600">
                <a:ea typeface="ＭＳ Ｐゴシック" charset="-128"/>
                <a:cs typeface="ＭＳ Ｐゴシック" charset="-128"/>
              </a:rPr>
              <a:t> approach</a:t>
            </a:r>
          </a:p>
          <a:p>
            <a:pPr lvl="1">
              <a:lnSpc>
                <a:spcPct val="80000"/>
              </a:lnSpc>
            </a:pPr>
            <a:r>
              <a:rPr lang="en-GB" sz="1400">
                <a:solidFill>
                  <a:srgbClr val="5F5F5F"/>
                </a:solidFill>
              </a:rPr>
              <a:t>G. Zech, Nucl. Instr. and Meth. A 277 (1989) </a:t>
            </a:r>
            <a:r>
              <a:rPr lang="en-US" sz="1400">
                <a:solidFill>
                  <a:srgbClr val="5F5F5F"/>
                </a:solidFill>
              </a:rPr>
              <a:t>608-610 </a:t>
            </a:r>
            <a:r>
              <a:rPr lang="en-US" sz="1400" i="1">
                <a:solidFill>
                  <a:srgbClr val="5F5F5F"/>
                </a:solidFill>
              </a:rPr>
              <a:t>Upper limits in experiments with background or measurement errors </a:t>
            </a:r>
          </a:p>
          <a:p>
            <a:pPr lvl="1">
              <a:lnSpc>
                <a:spcPct val="80000"/>
              </a:lnSpc>
            </a:pPr>
            <a:endParaRPr lang="en-US" sz="1400" i="1">
              <a:solidFill>
                <a:srgbClr val="5F5F5F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1600">
                <a:ea typeface="ＭＳ Ｐゴシック" charset="-128"/>
                <a:cs typeface="ＭＳ Ｐゴシック" charset="-128"/>
              </a:rPr>
              <a:t>Frequentist validity criticized by Highland</a:t>
            </a:r>
          </a:p>
          <a:p>
            <a:pPr lvl="1">
              <a:lnSpc>
                <a:spcPct val="80000"/>
              </a:lnSpc>
            </a:pPr>
            <a:r>
              <a:rPr lang="en-US" sz="1400">
                <a:solidFill>
                  <a:srgbClr val="5F5F5F"/>
                </a:solidFill>
              </a:rPr>
              <a:t>V.L. Highland</a:t>
            </a:r>
            <a:r>
              <a:rPr lang="en-US" sz="1400" i="1">
                <a:solidFill>
                  <a:srgbClr val="5F5F5F"/>
                </a:solidFill>
              </a:rPr>
              <a:t> </a:t>
            </a:r>
            <a:r>
              <a:rPr lang="en-GB" sz="1400">
                <a:solidFill>
                  <a:srgbClr val="5F5F5F"/>
                </a:solidFill>
              </a:rPr>
              <a:t>Nucl. Instr. and Meth. A 398 (1989) </a:t>
            </a:r>
            <a:r>
              <a:rPr lang="en-US" sz="1400">
                <a:solidFill>
                  <a:srgbClr val="5F5F5F"/>
                </a:solidFill>
              </a:rPr>
              <a:t>429-430 </a:t>
            </a:r>
            <a:r>
              <a:rPr lang="en-US" sz="1400" i="1">
                <a:solidFill>
                  <a:srgbClr val="5F5F5F"/>
                </a:solidFill>
              </a:rPr>
              <a:t>Comment on “Upper limits in experiments with background or measurement errors” [Nucl. Instr. and Meth. A 277 (1989) 608–610]</a:t>
            </a:r>
            <a:r>
              <a:rPr lang="en-US" sz="1400">
                <a:solidFill>
                  <a:srgbClr val="5F5F5F"/>
                </a:solidFill>
              </a:rPr>
              <a:t> </a:t>
            </a:r>
          </a:p>
          <a:p>
            <a:pPr lvl="1">
              <a:lnSpc>
                <a:spcPct val="80000"/>
              </a:lnSpc>
            </a:pPr>
            <a:endParaRPr lang="en-US" sz="1400">
              <a:solidFill>
                <a:srgbClr val="5F5F5F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1600">
                <a:ea typeface="ＭＳ Ｐゴシック" charset="-128"/>
                <a:cs typeface="ＭＳ Ｐゴシック" charset="-128"/>
              </a:rPr>
              <a:t>Zech agreement that his derivation is not rigorously frequentist</a:t>
            </a:r>
          </a:p>
          <a:p>
            <a:pPr lvl="1">
              <a:lnSpc>
                <a:spcPct val="80000"/>
              </a:lnSpc>
            </a:pPr>
            <a:r>
              <a:rPr lang="en-US" sz="1400" i="1">
                <a:solidFill>
                  <a:srgbClr val="5F5F5F"/>
                </a:solidFill>
              </a:rPr>
              <a:t>G. Zech, </a:t>
            </a:r>
            <a:r>
              <a:rPr lang="en-GB" sz="1400">
                <a:solidFill>
                  <a:srgbClr val="5F5F5F"/>
                </a:solidFill>
              </a:rPr>
              <a:t>Nucl. Instr. and Meth. A 398 (1989) </a:t>
            </a:r>
            <a:r>
              <a:rPr lang="en-US" sz="1400">
                <a:solidFill>
                  <a:srgbClr val="5F5F5F"/>
                </a:solidFill>
              </a:rPr>
              <a:t>431-433  </a:t>
            </a:r>
            <a:r>
              <a:rPr lang="en-US" sz="1400" i="1">
                <a:solidFill>
                  <a:srgbClr val="5F5F5F"/>
                </a:solidFill>
              </a:rPr>
              <a:t>Reply to ‘Comment on “Upper limits in experiments with background or measurement errors” [Nucl. Instr. and Meth. A 277 (1989) 608–610]’</a:t>
            </a:r>
            <a:r>
              <a:rPr lang="en-US" sz="1400">
                <a:solidFill>
                  <a:srgbClr val="5F5F5F"/>
                </a:solidFill>
              </a:rPr>
              <a:t> </a:t>
            </a:r>
            <a:endParaRPr lang="en-GB" sz="1400" i="1">
              <a:solidFill>
                <a:srgbClr val="5F5F5F"/>
              </a:solidFill>
            </a:endParaRPr>
          </a:p>
          <a:p>
            <a:pPr lvl="1">
              <a:lnSpc>
                <a:spcPct val="80000"/>
              </a:lnSpc>
            </a:pPr>
            <a:endParaRPr lang="en-US" sz="1400">
              <a:solidFill>
                <a:srgbClr val="5F5F5F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1600">
                <a:ea typeface="ＭＳ Ｐゴシック" charset="-128"/>
                <a:cs typeface="ＭＳ Ｐゴシック" charset="-128"/>
              </a:rPr>
              <a:t>Cousins overview and summary of the controversy</a:t>
            </a:r>
          </a:p>
          <a:p>
            <a:pPr lvl="1">
              <a:lnSpc>
                <a:spcPct val="80000"/>
              </a:lnSpc>
            </a:pPr>
            <a:r>
              <a:rPr lang="en-US" sz="1400">
                <a:solidFill>
                  <a:srgbClr val="5F5F5F"/>
                </a:solidFill>
              </a:rPr>
              <a:t>Workshop on Confidence Limits, 27-28 March, 2000, Fermilab</a:t>
            </a:r>
          </a:p>
        </p:txBody>
      </p:sp>
      <p:sp>
        <p:nvSpPr>
          <p:cNvPr id="39938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ea typeface="ＭＳ Ｐゴシック" charset="-128"/>
                <a:cs typeface="ＭＳ Ｐゴシック" charset="-128"/>
              </a:rPr>
              <a:t>Feldman-Cousins: Poissonian case</a:t>
            </a:r>
          </a:p>
        </p:txBody>
      </p:sp>
      <p:sp>
        <p:nvSpPr>
          <p:cNvPr id="48135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00338" y="1052513"/>
            <a:ext cx="5111750" cy="5021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3563938" y="1341438"/>
            <a:ext cx="1752600" cy="106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i="1">
                <a:solidFill>
                  <a:schemeClr val="accent2"/>
                </a:solidFill>
              </a:rPr>
              <a:t>b</a:t>
            </a:r>
            <a:r>
              <a:rPr lang="en-US" sz="3200">
                <a:solidFill>
                  <a:schemeClr val="accent2"/>
                </a:solidFill>
              </a:rPr>
              <a:t> = 3,</a:t>
            </a:r>
          </a:p>
          <a:p>
            <a:r>
              <a:rPr lang="en-US" sz="3200">
                <a:solidFill>
                  <a:schemeClr val="accent2"/>
                </a:solidFill>
              </a:rPr>
              <a:t>90% C.L.</a:t>
            </a:r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274638" y="1516063"/>
            <a:ext cx="2146300" cy="203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chemeClr val="accent2"/>
                </a:solidFill>
                <a:latin typeface="Arial" charset="0"/>
              </a:rPr>
              <a:t>Purely frequentist</a:t>
            </a:r>
          </a:p>
          <a:p>
            <a:endParaRPr lang="en-US" sz="1800">
              <a:solidFill>
                <a:schemeClr val="accent2"/>
              </a:solidFill>
              <a:latin typeface="Arial" charset="0"/>
            </a:endParaRPr>
          </a:p>
          <a:p>
            <a:r>
              <a:rPr lang="en-US" sz="1800">
                <a:solidFill>
                  <a:schemeClr val="accent2"/>
                </a:solidFill>
                <a:latin typeface="Arial" charset="0"/>
              </a:rPr>
              <a:t>ordering based on</a:t>
            </a:r>
            <a:br>
              <a:rPr lang="en-US" sz="1800">
                <a:solidFill>
                  <a:schemeClr val="accent2"/>
                </a:solidFill>
                <a:latin typeface="Arial" charset="0"/>
              </a:rPr>
            </a:br>
            <a:r>
              <a:rPr lang="en-US" sz="1800">
                <a:solidFill>
                  <a:schemeClr val="accent2"/>
                </a:solidFill>
                <a:latin typeface="Arial" charset="0"/>
              </a:rPr>
              <a:t>likelihood ratio</a:t>
            </a:r>
          </a:p>
          <a:p>
            <a:endParaRPr lang="en-US" sz="1800">
              <a:solidFill>
                <a:schemeClr val="accent2"/>
              </a:solidFill>
              <a:latin typeface="Arial" charset="0"/>
            </a:endParaRPr>
          </a:p>
          <a:p>
            <a:r>
              <a:rPr lang="en-US" sz="1800">
                <a:solidFill>
                  <a:schemeClr val="accent2"/>
                </a:solidFill>
                <a:latin typeface="Arial" charset="0"/>
              </a:rPr>
              <a:t>Belt depends on </a:t>
            </a:r>
            <a:r>
              <a:rPr lang="en-US" sz="1800" i="1">
                <a:solidFill>
                  <a:schemeClr val="accent2"/>
                </a:solidFill>
              </a:rPr>
              <a:t>b</a:t>
            </a:r>
            <a:r>
              <a:rPr lang="en-US" sz="1800">
                <a:solidFill>
                  <a:schemeClr val="accent2"/>
                </a:solidFill>
                <a:latin typeface="Arial" charset="0"/>
              </a:rPr>
              <a:t>, </a:t>
            </a:r>
            <a:br>
              <a:rPr lang="en-US" sz="1800">
                <a:solidFill>
                  <a:schemeClr val="accent2"/>
                </a:solidFill>
                <a:latin typeface="Arial" charset="0"/>
              </a:rPr>
            </a:br>
            <a:r>
              <a:rPr lang="en-US" sz="1800">
                <a:solidFill>
                  <a:schemeClr val="accent2"/>
                </a:solidFill>
                <a:latin typeface="Arial" charset="0"/>
              </a:rPr>
              <a:t>of course</a:t>
            </a:r>
          </a:p>
        </p:txBody>
      </p:sp>
      <p:sp>
        <p:nvSpPr>
          <p:cNvPr id="48134" name="Text Box 6"/>
          <p:cNvSpPr txBox="1">
            <a:spLocks noChangeArrowheads="1"/>
          </p:cNvSpPr>
          <p:nvPr/>
        </p:nvSpPr>
        <p:spPr bwMode="auto">
          <a:xfrm>
            <a:off x="395288" y="5373688"/>
            <a:ext cx="208915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it-IT" sz="1400">
                <a:solidFill>
                  <a:schemeClr val="bg2"/>
                </a:solidFill>
                <a:latin typeface="Arial" charset="0"/>
              </a:rPr>
              <a:t>G.Feldman, R.Cousins,</a:t>
            </a:r>
            <a:br>
              <a:rPr lang="it-IT" sz="1400">
                <a:solidFill>
                  <a:schemeClr val="bg2"/>
                </a:solidFill>
                <a:latin typeface="Arial" charset="0"/>
              </a:rPr>
            </a:br>
            <a:r>
              <a:rPr lang="it-IT" sz="1400">
                <a:solidFill>
                  <a:schemeClr val="bg2"/>
                </a:solidFill>
                <a:latin typeface="Arial" charset="0"/>
              </a:rPr>
              <a:t>Phys.Rev.D,57(1998),</a:t>
            </a:r>
            <a:br>
              <a:rPr lang="it-IT" sz="1400">
                <a:solidFill>
                  <a:schemeClr val="bg2"/>
                </a:solidFill>
                <a:latin typeface="Arial" charset="0"/>
              </a:rPr>
            </a:br>
            <a:r>
              <a:rPr lang="it-IT" sz="1400">
                <a:solidFill>
                  <a:schemeClr val="bg2"/>
                </a:solidFill>
                <a:latin typeface="Arial" charset="0"/>
              </a:rPr>
              <a:t>3873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ea typeface="ＭＳ Ｐゴシック" charset="-128"/>
                <a:cs typeface="ＭＳ Ｐゴシック" charset="-128"/>
              </a:rPr>
              <a:t>Upper limits with Feldman-Cousins</a:t>
            </a:r>
          </a:p>
        </p:txBody>
      </p:sp>
      <p:sp>
        <p:nvSpPr>
          <p:cNvPr id="49159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00338" y="1125538"/>
            <a:ext cx="4895850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395288" y="5373688"/>
            <a:ext cx="208915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it-IT" sz="1400">
                <a:solidFill>
                  <a:schemeClr val="bg2"/>
                </a:solidFill>
                <a:latin typeface="Arial" charset="0"/>
              </a:rPr>
              <a:t>G.Feldman, R.Cousins,</a:t>
            </a:r>
            <a:br>
              <a:rPr lang="it-IT" sz="1400">
                <a:solidFill>
                  <a:schemeClr val="bg2"/>
                </a:solidFill>
                <a:latin typeface="Arial" charset="0"/>
              </a:rPr>
            </a:br>
            <a:r>
              <a:rPr lang="it-IT" sz="1400">
                <a:solidFill>
                  <a:schemeClr val="bg2"/>
                </a:solidFill>
                <a:latin typeface="Arial" charset="0"/>
              </a:rPr>
              <a:t>Phys.Rev.D,57(1998),</a:t>
            </a:r>
            <a:br>
              <a:rPr lang="it-IT" sz="1400">
                <a:solidFill>
                  <a:schemeClr val="bg2"/>
                </a:solidFill>
                <a:latin typeface="Arial" charset="0"/>
              </a:rPr>
            </a:br>
            <a:r>
              <a:rPr lang="it-IT" sz="1400">
                <a:solidFill>
                  <a:schemeClr val="bg2"/>
                </a:solidFill>
                <a:latin typeface="Arial" charset="0"/>
              </a:rPr>
              <a:t>3873</a:t>
            </a:r>
          </a:p>
        </p:txBody>
      </p:sp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5580063" y="1341438"/>
            <a:ext cx="1752600" cy="5794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chemeClr val="accent2"/>
                </a:solidFill>
              </a:rPr>
              <a:t>90% C.L.</a:t>
            </a:r>
          </a:p>
        </p:txBody>
      </p:sp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395288" y="1844675"/>
            <a:ext cx="2292350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CC0066"/>
                </a:solidFill>
                <a:latin typeface="Arial" charset="0"/>
              </a:rPr>
              <a:t>Note that the curve for </a:t>
            </a:r>
            <a:br>
              <a:rPr lang="en-US" dirty="0">
                <a:solidFill>
                  <a:srgbClr val="CC0066"/>
                </a:solidFill>
                <a:latin typeface="Arial" charset="0"/>
              </a:rPr>
            </a:br>
            <a:r>
              <a:rPr lang="en-US" i="1" dirty="0">
                <a:solidFill>
                  <a:srgbClr val="CC0066"/>
                </a:solidFill>
              </a:rPr>
              <a:t>n</a:t>
            </a:r>
            <a:r>
              <a:rPr lang="en-US" dirty="0">
                <a:solidFill>
                  <a:srgbClr val="CC0066"/>
                </a:solidFill>
                <a:latin typeface="Arial" charset="0"/>
              </a:rPr>
              <a:t> = 0 decreases with </a:t>
            </a:r>
            <a:r>
              <a:rPr lang="en-US" i="1" dirty="0">
                <a:solidFill>
                  <a:srgbClr val="CC0066"/>
                </a:solidFill>
              </a:rPr>
              <a:t>b</a:t>
            </a:r>
            <a:r>
              <a:rPr lang="en-US" dirty="0">
                <a:solidFill>
                  <a:srgbClr val="CC0066"/>
                </a:solidFill>
                <a:latin typeface="Arial" charset="0"/>
              </a:rPr>
              <a:t>, </a:t>
            </a:r>
            <a:br>
              <a:rPr lang="en-US" dirty="0">
                <a:solidFill>
                  <a:srgbClr val="CC0066"/>
                </a:solidFill>
                <a:latin typeface="Arial" charset="0"/>
              </a:rPr>
            </a:br>
            <a:r>
              <a:rPr lang="en-US" dirty="0">
                <a:solidFill>
                  <a:srgbClr val="CC0066"/>
                </a:solidFill>
                <a:latin typeface="Arial" charset="0"/>
              </a:rPr>
              <a:t>while the result of the </a:t>
            </a:r>
            <a:br>
              <a:rPr lang="en-US" dirty="0">
                <a:solidFill>
                  <a:srgbClr val="CC0066"/>
                </a:solidFill>
                <a:latin typeface="Arial" charset="0"/>
              </a:rPr>
            </a:br>
            <a:r>
              <a:rPr lang="en-US" dirty="0">
                <a:solidFill>
                  <a:srgbClr val="CC0066"/>
                </a:solidFill>
                <a:latin typeface="Arial" charset="0"/>
              </a:rPr>
              <a:t>Bayesian calculation </a:t>
            </a:r>
            <a:br>
              <a:rPr lang="en-US" dirty="0">
                <a:solidFill>
                  <a:srgbClr val="CC0066"/>
                </a:solidFill>
                <a:latin typeface="Arial" charset="0"/>
              </a:rPr>
            </a:br>
            <a:r>
              <a:rPr lang="en-US" dirty="0">
                <a:solidFill>
                  <a:srgbClr val="CC0066"/>
                </a:solidFill>
                <a:latin typeface="Arial" charset="0"/>
              </a:rPr>
              <a:t>is independent on </a:t>
            </a:r>
            <a:r>
              <a:rPr lang="en-US" i="1" dirty="0">
                <a:solidFill>
                  <a:srgbClr val="CC0066"/>
                </a:solidFill>
              </a:rPr>
              <a:t>b,</a:t>
            </a:r>
            <a:br>
              <a:rPr lang="en-US" i="1" dirty="0">
                <a:solidFill>
                  <a:srgbClr val="CC0066"/>
                </a:solidFill>
              </a:rPr>
            </a:br>
            <a:r>
              <a:rPr lang="en-US" dirty="0">
                <a:solidFill>
                  <a:srgbClr val="CC0066"/>
                </a:solidFill>
                <a:latin typeface="Arial" charset="0"/>
              </a:rPr>
              <a:t>at </a:t>
            </a:r>
            <a:r>
              <a:rPr lang="en-US" dirty="0">
                <a:solidFill>
                  <a:schemeClr val="accent2"/>
                </a:solidFill>
                <a:latin typeface="Arial" charset="0"/>
              </a:rPr>
              <a:t>2.3</a:t>
            </a:r>
          </a:p>
          <a:p>
            <a:endParaRPr lang="en-US" dirty="0">
              <a:solidFill>
                <a:srgbClr val="CC0066"/>
              </a:solidFill>
              <a:latin typeface="Arial" charset="0"/>
            </a:endParaRPr>
          </a:p>
          <a:p>
            <a:r>
              <a:rPr lang="en-US" dirty="0">
                <a:solidFill>
                  <a:srgbClr val="CC0066"/>
                </a:solidFill>
                <a:latin typeface="Arial" charset="0"/>
              </a:rPr>
              <a:t>F&amp;C reply: </a:t>
            </a:r>
          </a:p>
          <a:p>
            <a:r>
              <a:rPr lang="en-US" dirty="0">
                <a:solidFill>
                  <a:srgbClr val="CC0066"/>
                </a:solidFill>
                <a:latin typeface="Arial" charset="0"/>
              </a:rPr>
              <a:t>frequentist interval</a:t>
            </a:r>
            <a:br>
              <a:rPr lang="en-US" dirty="0">
                <a:solidFill>
                  <a:srgbClr val="CC0066"/>
                </a:solidFill>
                <a:latin typeface="Arial" charset="0"/>
              </a:rPr>
            </a:br>
            <a:r>
              <a:rPr lang="en-US" dirty="0">
                <a:solidFill>
                  <a:srgbClr val="CC0066"/>
                </a:solidFill>
                <a:latin typeface="Arial" charset="0"/>
              </a:rPr>
              <a:t>do not express </a:t>
            </a:r>
            <a:r>
              <a:rPr lang="en-US" i="1" dirty="0">
                <a:solidFill>
                  <a:schemeClr val="accent2"/>
                </a:solidFill>
              </a:rPr>
              <a:t>P</a:t>
            </a:r>
            <a:r>
              <a:rPr lang="en-US" dirty="0">
                <a:solidFill>
                  <a:schemeClr val="accent2"/>
                </a:solidFill>
              </a:rPr>
              <a:t>(</a:t>
            </a:r>
            <a:r>
              <a:rPr lang="en-US" dirty="0">
                <a:solidFill>
                  <a:schemeClr val="accent2"/>
                </a:solidFill>
                <a:sym typeface="Symbol" charset="2"/>
              </a:rPr>
              <a:t>|</a:t>
            </a:r>
            <a:r>
              <a:rPr lang="en-US" i="1" dirty="0">
                <a:solidFill>
                  <a:schemeClr val="accent2"/>
                </a:solidFill>
                <a:sym typeface="Symbol" charset="2"/>
              </a:rPr>
              <a:t>x</a:t>
            </a:r>
            <a:r>
              <a:rPr lang="en-US" dirty="0">
                <a:solidFill>
                  <a:schemeClr val="accent2"/>
                </a:solidFill>
                <a:sym typeface="Symbol" charset="2"/>
              </a:rPr>
              <a:t>)</a:t>
            </a:r>
            <a:r>
              <a:rPr lang="en-US" dirty="0">
                <a:solidFill>
                  <a:srgbClr val="CC0066"/>
                </a:solidFill>
                <a:latin typeface="Arial" charset="0"/>
                <a:sym typeface="Symbol" charset="2"/>
              </a:rPr>
              <a:t> !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A Close-up</a:t>
            </a:r>
          </a:p>
        </p:txBody>
      </p:sp>
      <p:sp>
        <p:nvSpPr>
          <p:cNvPr id="50182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74938" y="1125538"/>
            <a:ext cx="4921250" cy="496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395288" y="5373688"/>
            <a:ext cx="208915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it-IT" sz="1400">
                <a:solidFill>
                  <a:schemeClr val="bg2"/>
                </a:solidFill>
                <a:latin typeface="Arial" charset="0"/>
              </a:rPr>
              <a:t>C. Giunti,</a:t>
            </a:r>
            <a:br>
              <a:rPr lang="it-IT" sz="1400">
                <a:solidFill>
                  <a:schemeClr val="bg2"/>
                </a:solidFill>
                <a:latin typeface="Arial" charset="0"/>
              </a:rPr>
            </a:br>
            <a:r>
              <a:rPr lang="it-IT" sz="1400">
                <a:solidFill>
                  <a:schemeClr val="bg2"/>
                </a:solidFill>
                <a:latin typeface="Arial" charset="0"/>
              </a:rPr>
              <a:t>Phys.Rev.D,59(1999),</a:t>
            </a:r>
            <a:br>
              <a:rPr lang="it-IT" sz="1400">
                <a:solidFill>
                  <a:schemeClr val="bg2"/>
                </a:solidFill>
                <a:latin typeface="Arial" charset="0"/>
              </a:rPr>
            </a:br>
            <a:r>
              <a:rPr lang="it-IT" sz="1400">
                <a:solidFill>
                  <a:schemeClr val="bg2"/>
                </a:solidFill>
                <a:latin typeface="Arial" charset="0"/>
              </a:rPr>
              <a:t>053001</a:t>
            </a:r>
          </a:p>
        </p:txBody>
      </p:sp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395288" y="1844675"/>
            <a:ext cx="2106612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CC0066"/>
                </a:solidFill>
                <a:latin typeface="Arial" charset="0"/>
              </a:rPr>
              <a:t>Note the ‘ripple’</a:t>
            </a:r>
          </a:p>
          <a:p>
            <a:r>
              <a:rPr lang="en-US" sz="1800">
                <a:solidFill>
                  <a:srgbClr val="CC0066"/>
                </a:solidFill>
                <a:latin typeface="Arial" charset="0"/>
              </a:rPr>
              <a:t>Structure due to the discrete nature of Poissonian statistics</a:t>
            </a:r>
            <a:endParaRPr lang="en-US" sz="1800">
              <a:solidFill>
                <a:srgbClr val="CC0066"/>
              </a:solidFill>
              <a:latin typeface="Arial" charset="0"/>
              <a:sym typeface="Symbol" charset="2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Limits in case of no background</a:t>
            </a:r>
          </a:p>
        </p:txBody>
      </p:sp>
      <p:sp>
        <p:nvSpPr>
          <p:cNvPr id="51206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35375" y="1125538"/>
            <a:ext cx="4259263" cy="491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3668713" y="2349500"/>
            <a:ext cx="4248150" cy="287338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250825" y="1557338"/>
            <a:ext cx="3241675" cy="233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accent2"/>
                </a:solidFill>
                <a:latin typeface="Arial" charset="0"/>
              </a:rPr>
              <a:t>From PDG</a:t>
            </a:r>
          </a:p>
          <a:p>
            <a:endParaRPr lang="en-US" sz="1800">
              <a:solidFill>
                <a:schemeClr val="accent2"/>
              </a:solidFill>
              <a:latin typeface="Arial" charset="0"/>
            </a:endParaRPr>
          </a:p>
          <a:p>
            <a:r>
              <a:rPr lang="en-US" sz="1800">
                <a:solidFill>
                  <a:schemeClr val="accent2"/>
                </a:solidFill>
                <a:latin typeface="Arial" charset="0"/>
              </a:rPr>
              <a:t>“Unified” (i.e.: Feldman-Cousins) limits for Poissonian counting in case of no background are larger than Bayesian limits</a:t>
            </a:r>
          </a:p>
          <a:p>
            <a:endParaRPr lang="en-US" sz="1800">
              <a:solidFill>
                <a:schemeClr val="accent2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Pros and cons of F&amp;C approach</a:t>
            </a:r>
          </a:p>
        </p:txBody>
      </p:sp>
      <p:sp>
        <p:nvSpPr>
          <p:cNvPr id="52227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ea typeface="ＭＳ Ｐゴシック" charset="-128"/>
                <a:cs typeface="ＭＳ Ｐゴシック" charset="-128"/>
              </a:rPr>
              <a:t>Pros:</a:t>
            </a:r>
          </a:p>
          <a:p>
            <a:pPr lvl="1"/>
            <a:r>
              <a:rPr lang="en-US" sz="2000" dirty="0"/>
              <a:t>Avoids problems with physical boundaries on parameters</a:t>
            </a:r>
          </a:p>
          <a:p>
            <a:pPr lvl="1"/>
            <a:r>
              <a:rPr lang="en-US" sz="2000" dirty="0"/>
              <a:t>Never returns an empty confidence interval</a:t>
            </a:r>
          </a:p>
          <a:p>
            <a:pPr lvl="1"/>
            <a:r>
              <a:rPr lang="en-US" sz="2000" dirty="0"/>
              <a:t>Does not incur flip-flop problems</a:t>
            </a:r>
          </a:p>
          <a:p>
            <a:pPr lvl="1"/>
            <a:r>
              <a:rPr lang="en-US" sz="2000" dirty="0"/>
              <a:t>Ensure proper statistical coverage</a:t>
            </a:r>
          </a:p>
          <a:p>
            <a:r>
              <a:rPr lang="en-US" sz="2400" dirty="0">
                <a:ea typeface="ＭＳ Ｐゴシック" charset="-128"/>
                <a:cs typeface="ＭＳ Ｐゴシック" charset="-128"/>
              </a:rPr>
              <a:t>Cons:</a:t>
            </a:r>
          </a:p>
          <a:p>
            <a:pPr lvl="1"/>
            <a:r>
              <a:rPr lang="en-US" sz="2000" dirty="0"/>
              <a:t>Constructing the confidence intervals is complicated, requires numerical algorithms, and very often CPU-intensive toy Monte Carlo generation</a:t>
            </a:r>
          </a:p>
          <a:p>
            <a:pPr lvl="1"/>
            <a:r>
              <a:rPr lang="en-US" sz="2000" dirty="0"/>
              <a:t>Systematic uncertainties are not easily to incorporate</a:t>
            </a:r>
          </a:p>
          <a:p>
            <a:pPr lvl="1"/>
            <a:r>
              <a:rPr lang="en-US" sz="2000" dirty="0"/>
              <a:t>Peculiar features with small number of events</a:t>
            </a:r>
          </a:p>
          <a:p>
            <a:pPr lvl="1"/>
            <a:r>
              <a:rPr lang="en-US" sz="2000" dirty="0">
                <a:solidFill>
                  <a:srgbClr val="800000"/>
                </a:solidFill>
              </a:rPr>
              <a:t>In case of zero observed events, gives better limits for experiments that expect higher background</a:t>
            </a:r>
          </a:p>
        </p:txBody>
      </p:sp>
      <p:sp>
        <p:nvSpPr>
          <p:cNvPr id="52228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ea typeface="ＭＳ Ｐゴシック" charset="-128"/>
                <a:cs typeface="ＭＳ Ｐゴシック" charset="-128"/>
              </a:rPr>
              <a:t>Problems of frequentist methods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000">
                <a:ea typeface="ＭＳ Ｐゴシック" charset="-128"/>
                <a:cs typeface="ＭＳ Ｐゴシック" charset="-128"/>
              </a:rPr>
              <a:t>The presence of background may introduce problems in interpreting the meaning of upper limits</a:t>
            </a:r>
          </a:p>
          <a:p>
            <a:pPr>
              <a:lnSpc>
                <a:spcPct val="90000"/>
              </a:lnSpc>
            </a:pPr>
            <a:r>
              <a:rPr lang="en-US" sz="2000">
                <a:ea typeface="ＭＳ Ｐゴシック" charset="-128"/>
                <a:cs typeface="ＭＳ Ｐゴシック" charset="-128"/>
              </a:rPr>
              <a:t>A statistical under-fluctuation of the background may lead to the exclusion of a signal of zero at 95% C.L.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Unphysical estimated “negative” signal?</a:t>
            </a:r>
            <a:endParaRPr lang="en-US" sz="1800" i="1">
              <a:latin typeface="Times New Roman" charset="0"/>
            </a:endParaRPr>
          </a:p>
          <a:p>
            <a:pPr>
              <a:lnSpc>
                <a:spcPct val="90000"/>
              </a:lnSpc>
            </a:pPr>
            <a:r>
              <a:rPr lang="en-US" sz="2000" i="1">
                <a:latin typeface="Times New Roman" charset="0"/>
                <a:ea typeface="ＭＳ Ｐゴシック" charset="-128"/>
                <a:cs typeface="ＭＳ Ｐゴシック" charset="-128"/>
              </a:rPr>
              <a:t>“tends to say more about the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probability of observing a similar or stronger exclusion in future experiments</a:t>
            </a:r>
            <a:r>
              <a:rPr lang="en-US" sz="2000" i="1">
                <a:latin typeface="Times New Roman" charset="0"/>
                <a:ea typeface="ＭＳ Ｐゴシック" charset="-128"/>
                <a:cs typeface="ＭＳ Ｐゴシック" charset="-128"/>
              </a:rPr>
              <a:t> with the same expected signal and background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than about the non-existence of the signal itself</a:t>
            </a:r>
            <a:r>
              <a:rPr lang="en-US" sz="2000" i="1">
                <a:latin typeface="Times New Roman" charset="0"/>
                <a:ea typeface="ＭＳ Ｐゴシック" charset="-128"/>
                <a:cs typeface="ＭＳ Ｐゴシック" charset="-128"/>
              </a:rPr>
              <a:t>” </a:t>
            </a:r>
            <a:r>
              <a:rPr lang="en-US" sz="2000" baseline="30000">
                <a:solidFill>
                  <a:schemeClr val="bg2"/>
                </a:solidFill>
                <a:ea typeface="ＭＳ Ｐゴシック" charset="-128"/>
                <a:cs typeface="ＭＳ Ｐゴシック" charset="-128"/>
              </a:rPr>
              <a:t>[</a:t>
            </a:r>
            <a:r>
              <a:rPr lang="en-US" sz="2000">
                <a:solidFill>
                  <a:schemeClr val="bg2"/>
                </a:solidFill>
                <a:ea typeface="ＭＳ Ｐゴシック" charset="-128"/>
                <a:cs typeface="ＭＳ Ｐゴシック" charset="-128"/>
              </a:rPr>
              <a:t>*</a:t>
            </a:r>
            <a:r>
              <a:rPr lang="en-US" sz="2000" baseline="30000">
                <a:solidFill>
                  <a:schemeClr val="bg2"/>
                </a:solidFill>
                <a:ea typeface="ＭＳ Ｐゴシック" charset="-128"/>
                <a:cs typeface="ＭＳ Ｐゴシック" charset="-128"/>
              </a:rPr>
              <a:t>]</a:t>
            </a:r>
          </a:p>
          <a:p>
            <a:pPr>
              <a:lnSpc>
                <a:spcPct val="90000"/>
              </a:lnSpc>
            </a:pPr>
            <a:r>
              <a:rPr lang="en-US" sz="2000">
                <a:ea typeface="ＭＳ Ｐゴシック" charset="-128"/>
                <a:cs typeface="ＭＳ Ｐゴシック" charset="-128"/>
              </a:rPr>
              <a:t>What we should derive, is just that there is not sufficient information to discriminate the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b</a:t>
            </a:r>
            <a:r>
              <a:rPr lang="en-US" sz="2000">
                <a:ea typeface="ＭＳ Ｐゴシック" charset="-128"/>
                <a:cs typeface="ＭＳ Ｐゴシック" charset="-128"/>
              </a:rPr>
              <a:t> and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s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+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b</a:t>
            </a:r>
            <a:r>
              <a:rPr lang="en-US" sz="2000">
                <a:ea typeface="ＭＳ Ｐゴシック" charset="-128"/>
                <a:cs typeface="ＭＳ Ｐゴシック" charset="-128"/>
              </a:rPr>
              <a:t> hypotheses</a:t>
            </a:r>
          </a:p>
          <a:p>
            <a:pPr>
              <a:lnSpc>
                <a:spcPct val="90000"/>
              </a:lnSpc>
            </a:pPr>
            <a:endParaRPr lang="en-US" sz="200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r>
              <a:rPr lang="en-US" sz="2000">
                <a:ea typeface="ＭＳ Ｐゴシック" charset="-128"/>
                <a:cs typeface="ＭＳ Ｐゴシック" charset="-128"/>
              </a:rPr>
              <a:t>When adding channels that have low signal sensitivity may produce upper limits that are severely worse than without adding those channels</a:t>
            </a:r>
          </a:p>
          <a:p>
            <a:pPr>
              <a:lnSpc>
                <a:spcPct val="90000"/>
              </a:lnSpc>
            </a:pPr>
            <a:endParaRPr lang="en-US" sz="200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54277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3132138" y="5589588"/>
            <a:ext cx="55991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baseline="30000">
                <a:solidFill>
                  <a:srgbClr val="5F5F5F"/>
                </a:solidFill>
                <a:latin typeface="Arial" charset="0"/>
              </a:rPr>
              <a:t>[</a:t>
            </a:r>
            <a:r>
              <a:rPr lang="en-US" sz="1400">
                <a:solidFill>
                  <a:srgbClr val="5F5F5F"/>
                </a:solidFill>
                <a:latin typeface="Arial" charset="0"/>
              </a:rPr>
              <a:t>*</a:t>
            </a:r>
            <a:r>
              <a:rPr lang="en-US" sz="1400" baseline="30000">
                <a:solidFill>
                  <a:srgbClr val="5F5F5F"/>
                </a:solidFill>
                <a:latin typeface="Arial" charset="0"/>
              </a:rPr>
              <a:t>]</a:t>
            </a:r>
            <a:r>
              <a:rPr lang="en-US" sz="1400">
                <a:solidFill>
                  <a:srgbClr val="5F5F5F"/>
                </a:solidFill>
                <a:latin typeface="Arial" charset="0"/>
              </a:rPr>
              <a:t> A. L. Read, Modified frequentist analysis of search results </a:t>
            </a:r>
            <a:br>
              <a:rPr lang="en-US" sz="1400">
                <a:solidFill>
                  <a:srgbClr val="5F5F5F"/>
                </a:solidFill>
                <a:latin typeface="Arial" charset="0"/>
              </a:rPr>
            </a:br>
            <a:r>
              <a:rPr lang="en-US" sz="1400">
                <a:solidFill>
                  <a:srgbClr val="5F5F5F"/>
                </a:solidFill>
                <a:latin typeface="Arial" charset="0"/>
              </a:rPr>
              <a:t>(the CLs method), 1st Workshop on Confidence Limits, CERN, 2000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7"/>
          <p:cNvPicPr>
            <a:picLocks noChangeAspect="1"/>
          </p:cNvPicPr>
          <p:nvPr/>
        </p:nvPicPr>
        <p:blipFill rotWithShape="1">
          <a:blip r:embed="rId2"/>
          <a:srcRect b="8181"/>
          <a:stretch/>
        </p:blipFill>
        <p:spPr bwMode="auto">
          <a:xfrm>
            <a:off x="5900414" y="2429622"/>
            <a:ext cx="3176913" cy="2237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Modified frequentist approach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1800" dirty="0"/>
                  <a:t>A </a:t>
                </a:r>
                <a:r>
                  <a:rPr lang="en-US" sz="1800" dirty="0">
                    <a:solidFill>
                      <a:schemeClr val="accent2"/>
                    </a:solidFill>
                  </a:rPr>
                  <a:t>modified approach </a:t>
                </a:r>
                <a:r>
                  <a:rPr lang="en-US" sz="1800" dirty="0"/>
                  <a:t>was proposed for the first time when combining the limits on the Higgs boson search from the four LEP experiments, ALEPH, DELPHI, L3 and OPAL</a:t>
                </a:r>
              </a:p>
              <a:p>
                <a:r>
                  <a:rPr lang="en-US" sz="1800" dirty="0"/>
                  <a:t>Given a test statistic </a:t>
                </a:r>
                <a:r>
                  <a:rPr lang="en-US" sz="1800" i="1" dirty="0" err="1">
                    <a:solidFill>
                      <a:schemeClr val="accent2"/>
                    </a:solidFill>
                    <a:latin typeface="+mj-lt"/>
                  </a:rPr>
                  <a:t>λ</a:t>
                </a:r>
                <a:r>
                  <a:rPr lang="en-US" sz="1800" dirty="0">
                    <a:solidFill>
                      <a:schemeClr val="accent2"/>
                    </a:solidFill>
                    <a:latin typeface="+mj-lt"/>
                  </a:rPr>
                  <a:t>(</a:t>
                </a:r>
                <a:r>
                  <a:rPr lang="en-US" sz="1800" i="1" dirty="0">
                    <a:solidFill>
                      <a:schemeClr val="accent2"/>
                    </a:solidFill>
                    <a:latin typeface="+mj-lt"/>
                  </a:rPr>
                  <a:t>x</a:t>
                </a:r>
                <a:r>
                  <a:rPr lang="en-US" sz="1800" dirty="0">
                    <a:solidFill>
                      <a:schemeClr val="accent2"/>
                    </a:solidFill>
                    <a:latin typeface="+mj-lt"/>
                  </a:rPr>
                  <a:t>)</a:t>
                </a:r>
                <a:r>
                  <a:rPr lang="en-US" sz="1800" dirty="0"/>
                  <a:t>, determine its distribution for the two hypotheses </a:t>
                </a:r>
                <a:r>
                  <a:rPr lang="en-US" sz="1800" i="1" dirty="0">
                    <a:solidFill>
                      <a:schemeClr val="accent2"/>
                    </a:solidFill>
                    <a:latin typeface="+mj-lt"/>
                  </a:rPr>
                  <a:t>H</a:t>
                </a:r>
                <a:r>
                  <a:rPr lang="en-US" sz="1800" baseline="-25000" dirty="0">
                    <a:solidFill>
                      <a:schemeClr val="accent2"/>
                    </a:solidFill>
                    <a:latin typeface="+mj-lt"/>
                  </a:rPr>
                  <a:t>1</a:t>
                </a:r>
                <a:r>
                  <a:rPr lang="en-US" sz="1800" dirty="0">
                    <a:solidFill>
                      <a:schemeClr val="accent2"/>
                    </a:solidFill>
                    <a:latin typeface="+mj-lt"/>
                  </a:rPr>
                  <a:t>(</a:t>
                </a:r>
                <a:r>
                  <a:rPr lang="en-US" sz="1800" i="1" dirty="0">
                    <a:solidFill>
                      <a:schemeClr val="accent2"/>
                    </a:solidFill>
                    <a:latin typeface="+mj-lt"/>
                  </a:rPr>
                  <a:t>s </a:t>
                </a:r>
                <a:r>
                  <a:rPr lang="en-US" sz="1800" dirty="0">
                    <a:solidFill>
                      <a:schemeClr val="accent2"/>
                    </a:solidFill>
                    <a:latin typeface="+mj-lt"/>
                  </a:rPr>
                  <a:t>+ </a:t>
                </a:r>
                <a:r>
                  <a:rPr lang="en-US" sz="1800" i="1" dirty="0">
                    <a:solidFill>
                      <a:schemeClr val="accent2"/>
                    </a:solidFill>
                    <a:latin typeface="+mj-lt"/>
                  </a:rPr>
                  <a:t>b</a:t>
                </a:r>
                <a:r>
                  <a:rPr lang="en-US" sz="1800" dirty="0">
                    <a:solidFill>
                      <a:schemeClr val="accent2"/>
                    </a:solidFill>
                    <a:latin typeface="+mj-lt"/>
                  </a:rPr>
                  <a:t>) </a:t>
                </a:r>
                <a:r>
                  <a:rPr lang="en-US" sz="1800" dirty="0"/>
                  <a:t>and </a:t>
                </a:r>
                <a:r>
                  <a:rPr lang="en-US" sz="1800" i="1" dirty="0">
                    <a:solidFill>
                      <a:schemeClr val="accent2"/>
                    </a:solidFill>
                    <a:latin typeface="+mj-lt"/>
                  </a:rPr>
                  <a:t>H</a:t>
                </a:r>
                <a:r>
                  <a:rPr lang="en-US" sz="1800" baseline="-25000" dirty="0">
                    <a:solidFill>
                      <a:schemeClr val="accent2"/>
                    </a:solidFill>
                    <a:latin typeface="+mj-lt"/>
                  </a:rPr>
                  <a:t>0</a:t>
                </a:r>
                <a:r>
                  <a:rPr lang="en-US" sz="1800" dirty="0">
                    <a:solidFill>
                      <a:schemeClr val="accent2"/>
                    </a:solidFill>
                    <a:latin typeface="+mj-lt"/>
                  </a:rPr>
                  <a:t>(</a:t>
                </a:r>
                <a:r>
                  <a:rPr lang="en-US" sz="1800" i="1" dirty="0">
                    <a:solidFill>
                      <a:schemeClr val="accent2"/>
                    </a:solidFill>
                    <a:latin typeface="+mj-lt"/>
                  </a:rPr>
                  <a:t>b</a:t>
                </a:r>
                <a:r>
                  <a:rPr lang="en-US" sz="1800" dirty="0">
                    <a:solidFill>
                      <a:schemeClr val="accent2"/>
                    </a:solidFill>
                    <a:latin typeface="+mj-lt"/>
                  </a:rPr>
                  <a:t>)</a:t>
                </a:r>
                <a:r>
                  <a:rPr lang="en-US" sz="1800" dirty="0"/>
                  <a:t>, and compute:</a:t>
                </a:r>
              </a:p>
              <a:p>
                <a:pPr marL="0" indent="0">
                  <a:buNone/>
                </a:pPr>
                <a:r>
                  <a:rPr lang="en-US" sz="2800" dirty="0">
                    <a:solidFill>
                      <a:schemeClr val="accent2"/>
                    </a:solidFill>
                  </a:rPr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8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𝑝</m:t>
                        </m:r>
                      </m:e>
                      <m:sub>
                        <m:r>
                          <a:rPr lang="it-IT" sz="28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𝑠</m:t>
                        </m:r>
                        <m:r>
                          <a:rPr lang="it-IT" sz="28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+</m:t>
                        </m:r>
                        <m:r>
                          <a:rPr lang="it-IT" sz="28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it-IT" sz="28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=</m:t>
                    </m:r>
                    <m:r>
                      <a:rPr lang="it-IT" sz="28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it-IT" sz="28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sz="2800" b="0" i="1" smtClean="0">
                            <a:solidFill>
                              <a:schemeClr val="accent2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𝜆</m:t>
                        </m:r>
                        <m:d>
                          <m:dPr>
                            <m:ctrlPr>
                              <a:rPr lang="it-IT" sz="28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r>
                              <a:rPr lang="it-IT" sz="2800" b="0" i="1" smtClean="0">
                                <a:solidFill>
                                  <a:schemeClr val="accent2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e>
                            <m:sSub>
                              <m:sSubPr>
                                <m:ctrlPr>
                                  <a:rPr lang="en-US" sz="2800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it-IT" sz="2800" b="0" i="1" smtClean="0">
                                    <a:solidFill>
                                      <a:schemeClr val="accent2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it-IT" sz="2800" b="0" i="1" smtClean="0">
                                    <a:solidFill>
                                      <a:schemeClr val="accent2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it-IT" sz="2800" b="0" i="1" smtClean="0">
                            <a:solidFill>
                              <a:schemeClr val="accent2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≤ </m:t>
                        </m:r>
                        <m:sSup>
                          <m:sSupPr>
                            <m:ctrlPr>
                              <a:rPr lang="it-IT" sz="28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it-IT" sz="2800" b="0" i="1" smtClean="0">
                                <a:solidFill>
                                  <a:schemeClr val="accent2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𝜆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it-IT" sz="2800" b="0" i="0" smtClean="0">
                                <a:solidFill>
                                  <a:schemeClr val="accent2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obs</m:t>
                            </m:r>
                          </m:sup>
                        </m:sSup>
                      </m:e>
                    </m:d>
                  </m:oMath>
                </a14:m>
                <a:endParaRPr lang="it-IT" sz="2800" b="0" dirty="0">
                  <a:ea typeface="Cambria Math" charset="0"/>
                  <a:cs typeface="Cambria Math" charset="0"/>
                </a:endParaRPr>
              </a:p>
              <a:p>
                <a:pPr marL="0" indent="0">
                  <a:buNone/>
                </a:pPr>
                <a:r>
                  <a:rPr lang="it-IT" sz="2800" dirty="0">
                    <a:ea typeface="Cambria Math" charset="0"/>
                    <a:cs typeface="Cambria Math" charset="0"/>
                  </a:rPr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800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𝑝</m:t>
                        </m:r>
                      </m:e>
                      <m:sub>
                        <m:r>
                          <a:rPr lang="it-IT" sz="2800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US" sz="2800" dirty="0"/>
                  <a:t>	   </a:t>
                </a:r>
                <a14:m>
                  <m:oMath xmlns:m="http://schemas.openxmlformats.org/officeDocument/2006/math">
                    <m:r>
                      <a:rPr lang="it-IT" sz="2800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=</m:t>
                    </m:r>
                    <m:r>
                      <a:rPr lang="it-IT" sz="2800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𝑃</m:t>
                    </m:r>
                    <m:r>
                      <a:rPr lang="it-IT" sz="2800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(</m:t>
                    </m:r>
                    <m:r>
                      <a:rPr lang="it-IT" sz="2800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𝜆</m:t>
                    </m:r>
                    <m:d>
                      <m:dPr>
                        <m:ctrlPr>
                          <a:rPr lang="it-IT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it-IT" sz="2800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it-IT" sz="2800" i="1">
                                <a:solidFill>
                                  <a:srgbClr val="C0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it-IT" sz="2800" b="0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it-IT" sz="2800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≥</m:t>
                    </m:r>
                    <m:r>
                      <a:rPr lang="it-IT" sz="2800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sSup>
                      <m:sSupPr>
                        <m:ctrlPr>
                          <a:rPr lang="it-IT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it-IT" sz="2800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𝜆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it-IT" sz="2800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obs</m:t>
                        </m:r>
                      </m:sup>
                    </m:sSup>
                    <m:r>
                      <a:rPr lang="it-IT" sz="2800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endParaRPr lang="en-US" sz="2800" dirty="0">
                  <a:solidFill>
                    <a:srgbClr val="C00000"/>
                  </a:solidFill>
                </a:endParaRPr>
              </a:p>
              <a:p>
                <a:endParaRPr lang="en-US" sz="1800" dirty="0"/>
              </a:p>
              <a:p>
                <a:r>
                  <a:rPr lang="en-US" sz="1800" dirty="0"/>
                  <a:t>The upper limit is computed, instead of requiring </a:t>
                </a:r>
                <a:br>
                  <a:rPr lang="en-US" sz="1800" dirty="0"/>
                </a:br>
                <a:r>
                  <a:rPr lang="en-US" sz="1800" i="1" dirty="0" err="1">
                    <a:solidFill>
                      <a:srgbClr val="FF0000"/>
                    </a:solidFill>
                    <a:latin typeface="+mj-lt"/>
                  </a:rPr>
                  <a:t>p</a:t>
                </a:r>
                <a:r>
                  <a:rPr lang="en-US" sz="1800" i="1" baseline="-25000" dirty="0" err="1">
                    <a:solidFill>
                      <a:srgbClr val="FF0000"/>
                    </a:solidFill>
                    <a:latin typeface="+mj-lt"/>
                  </a:rPr>
                  <a:t>s</a:t>
                </a:r>
                <a:r>
                  <a:rPr lang="en-US" sz="1800" baseline="-25000" dirty="0" err="1">
                    <a:solidFill>
                      <a:srgbClr val="FF0000"/>
                    </a:solidFill>
                    <a:latin typeface="+mj-lt"/>
                  </a:rPr>
                  <a:t>+</a:t>
                </a:r>
                <a:r>
                  <a:rPr lang="en-US" sz="1800" i="1" baseline="-25000" dirty="0" err="1">
                    <a:solidFill>
                      <a:srgbClr val="FF0000"/>
                    </a:solidFill>
                    <a:latin typeface="+mj-lt"/>
                  </a:rPr>
                  <a:t>b</a:t>
                </a:r>
                <a:r>
                  <a:rPr lang="en-US" sz="1800" dirty="0">
                    <a:solidFill>
                      <a:srgbClr val="3333CC"/>
                    </a:solidFill>
                    <a:latin typeface="+mj-lt"/>
                  </a:rPr>
                  <a:t> ≤ α</a:t>
                </a:r>
                <a:r>
                  <a:rPr lang="en-US" sz="1800" dirty="0"/>
                  <a:t>, on the modified statistic </a:t>
                </a:r>
                <a:r>
                  <a:rPr lang="en-US" sz="1800" dirty="0">
                    <a:solidFill>
                      <a:srgbClr val="3333CC"/>
                    </a:solidFill>
                    <a:latin typeface="+mj-lt"/>
                  </a:rPr>
                  <a:t>CL</a:t>
                </a:r>
                <a:r>
                  <a:rPr lang="en-US" sz="1800" i="1" baseline="-25000" dirty="0">
                    <a:solidFill>
                      <a:srgbClr val="3333CC"/>
                    </a:solidFill>
                    <a:latin typeface="+mj-lt"/>
                  </a:rPr>
                  <a:t>s</a:t>
                </a:r>
                <a:r>
                  <a:rPr lang="en-US" sz="1800" dirty="0">
                    <a:solidFill>
                      <a:srgbClr val="3333CC"/>
                    </a:solidFill>
                  </a:rPr>
                  <a:t> </a:t>
                </a:r>
                <a:r>
                  <a:rPr lang="en-US" sz="1800" dirty="0">
                    <a:solidFill>
                      <a:srgbClr val="3333CC"/>
                    </a:solidFill>
                    <a:latin typeface="+mj-lt"/>
                  </a:rPr>
                  <a:t>≤ α</a:t>
                </a:r>
                <a:r>
                  <a:rPr lang="en-US" sz="1800" dirty="0"/>
                  <a:t>:</a:t>
                </a:r>
              </a:p>
              <a:p>
                <a:endParaRPr lang="en-US" sz="1800" dirty="0">
                  <a:solidFill>
                    <a:srgbClr val="800000"/>
                  </a:solidFill>
                </a:endParaRPr>
              </a:p>
              <a:p>
                <a:r>
                  <a:rPr lang="en-US" sz="1800" dirty="0">
                    <a:solidFill>
                      <a:srgbClr val="800000"/>
                    </a:solidFill>
                  </a:rPr>
                  <a:t>Since </a:t>
                </a:r>
                <a:r>
                  <a:rPr lang="en-US" sz="1800" dirty="0">
                    <a:solidFill>
                      <a:srgbClr val="FF0000"/>
                    </a:solidFill>
                    <a:latin typeface="+mj-lt"/>
                  </a:rPr>
                  <a:t>1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solidFill>
                          <a:srgbClr val="FF0000"/>
                        </a:solidFill>
                        <a:latin typeface="Cambria Math" charset="0"/>
                        <a:ea typeface="Symbol" charset="2"/>
                        <a:cs typeface="Symbol" charset="2"/>
                      </a:rPr>
                      <m:t>−</m:t>
                    </m:r>
                  </m:oMath>
                </a14:m>
                <a:r>
                  <a:rPr lang="en-US" sz="1800" i="1" dirty="0">
                    <a:solidFill>
                      <a:srgbClr val="FF0000"/>
                    </a:solidFill>
                    <a:latin typeface="+mj-lt"/>
                  </a:rPr>
                  <a:t>p</a:t>
                </a:r>
                <a:r>
                  <a:rPr lang="en-US" sz="1800" i="1" baseline="-25000" dirty="0">
                    <a:solidFill>
                      <a:srgbClr val="FF0000"/>
                    </a:solidFill>
                    <a:latin typeface="+mj-lt"/>
                  </a:rPr>
                  <a:t>b</a:t>
                </a:r>
                <a:r>
                  <a:rPr lang="en-US" sz="1800" dirty="0">
                    <a:solidFill>
                      <a:srgbClr val="800000"/>
                    </a:solidFill>
                  </a:rPr>
                  <a:t> </a:t>
                </a:r>
                <a:r>
                  <a:rPr lang="en-US" sz="1800" dirty="0">
                    <a:solidFill>
                      <a:srgbClr val="800000"/>
                    </a:solidFill>
                    <a:latin typeface="+mj-lt"/>
                  </a:rPr>
                  <a:t>≤ 1</a:t>
                </a:r>
                <a:r>
                  <a:rPr lang="en-US" sz="1800" dirty="0">
                    <a:solidFill>
                      <a:srgbClr val="800000"/>
                    </a:solidFill>
                  </a:rPr>
                  <a:t>, </a:t>
                </a:r>
                <a:r>
                  <a:rPr lang="en-US" sz="1800" dirty="0">
                    <a:solidFill>
                      <a:srgbClr val="800000"/>
                    </a:solidFill>
                    <a:latin typeface="+mj-lt"/>
                  </a:rPr>
                  <a:t>CL</a:t>
                </a:r>
                <a:r>
                  <a:rPr lang="en-US" sz="1800" i="1" baseline="-25000" dirty="0">
                    <a:solidFill>
                      <a:srgbClr val="800000"/>
                    </a:solidFill>
                    <a:latin typeface="+mj-lt"/>
                  </a:rPr>
                  <a:t>s</a:t>
                </a:r>
                <a:r>
                  <a:rPr lang="en-US" sz="1800" dirty="0">
                    <a:solidFill>
                      <a:srgbClr val="800000"/>
                    </a:solidFill>
                    <a:latin typeface="+mj-lt"/>
                  </a:rPr>
                  <a:t> ≥ </a:t>
                </a:r>
                <a:r>
                  <a:rPr lang="en-US" sz="1800" i="1" dirty="0" err="1">
                    <a:solidFill>
                      <a:schemeClr val="accent2"/>
                    </a:solidFill>
                    <a:latin typeface="+mj-lt"/>
                  </a:rPr>
                  <a:t>p</a:t>
                </a:r>
                <a:r>
                  <a:rPr lang="en-US" sz="1800" i="1" baseline="-25000" dirty="0" err="1">
                    <a:solidFill>
                      <a:schemeClr val="accent2"/>
                    </a:solidFill>
                    <a:latin typeface="+mj-lt"/>
                  </a:rPr>
                  <a:t>s</a:t>
                </a:r>
                <a:r>
                  <a:rPr lang="en-US" sz="1800" baseline="-25000" dirty="0" err="1">
                    <a:solidFill>
                      <a:schemeClr val="accent2"/>
                    </a:solidFill>
                    <a:latin typeface="+mj-lt"/>
                  </a:rPr>
                  <a:t>+b</a:t>
                </a:r>
                <a:r>
                  <a:rPr lang="en-US" sz="1800" dirty="0">
                    <a:solidFill>
                      <a:srgbClr val="800000"/>
                    </a:solidFill>
                  </a:rPr>
                  <a:t>, hence</a:t>
                </a:r>
                <a:br>
                  <a:rPr lang="en-US" sz="1800" dirty="0">
                    <a:solidFill>
                      <a:srgbClr val="800000"/>
                    </a:solidFill>
                  </a:rPr>
                </a:br>
                <a:r>
                  <a:rPr lang="en-US" sz="1800" dirty="0">
                    <a:solidFill>
                      <a:srgbClr val="800000"/>
                    </a:solidFill>
                  </a:rPr>
                  <a:t>upper limits computed with the </a:t>
                </a:r>
                <a:br>
                  <a:rPr lang="en-US" sz="1800" dirty="0">
                    <a:solidFill>
                      <a:srgbClr val="800000"/>
                    </a:solidFill>
                  </a:rPr>
                </a:br>
                <a:r>
                  <a:rPr lang="en-US" sz="1800" dirty="0">
                    <a:solidFill>
                      <a:srgbClr val="800000"/>
                    </a:solidFill>
                    <a:latin typeface="+mj-lt"/>
                  </a:rPr>
                  <a:t>CL</a:t>
                </a:r>
                <a:r>
                  <a:rPr lang="en-US" sz="1800" i="1" baseline="-25000" dirty="0">
                    <a:solidFill>
                      <a:srgbClr val="800000"/>
                    </a:solidFill>
                    <a:latin typeface="+mj-lt"/>
                  </a:rPr>
                  <a:t>s</a:t>
                </a:r>
                <a:r>
                  <a:rPr lang="en-US" sz="1800" dirty="0">
                    <a:solidFill>
                      <a:srgbClr val="800000"/>
                    </a:solidFill>
                  </a:rPr>
                  <a:t> method are always </a:t>
                </a:r>
                <a:r>
                  <a:rPr lang="en-US" sz="1800" b="1" dirty="0">
                    <a:solidFill>
                      <a:srgbClr val="800000"/>
                    </a:solidFill>
                  </a:rPr>
                  <a:t>conservative </a:t>
                </a:r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549" t="-70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sp>
        <p:nvSpPr>
          <p:cNvPr id="9" name="AutoShape 6"/>
          <p:cNvSpPr>
            <a:spLocks/>
          </p:cNvSpPr>
          <p:nvPr/>
        </p:nvSpPr>
        <p:spPr bwMode="auto">
          <a:xfrm flipH="1">
            <a:off x="739968" y="2719449"/>
            <a:ext cx="135184" cy="1072701"/>
          </a:xfrm>
          <a:prstGeom prst="rightBrace">
            <a:avLst>
              <a:gd name="adj1" fmla="val 58796"/>
              <a:gd name="adj2" fmla="val 50000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332605" y="5092658"/>
            <a:ext cx="2388365" cy="883368"/>
          </a:xfrm>
          <a:prstGeom prst="rect">
            <a:avLst/>
          </a:prstGeom>
        </p:spPr>
      </p:pic>
      <p:sp>
        <p:nvSpPr>
          <p:cNvPr id="11" name="AutoShape 11"/>
          <p:cNvSpPr>
            <a:spLocks noChangeArrowheads="1"/>
          </p:cNvSpPr>
          <p:nvPr/>
        </p:nvSpPr>
        <p:spPr bwMode="auto">
          <a:xfrm>
            <a:off x="5301707" y="4899296"/>
            <a:ext cx="2450161" cy="1201339"/>
          </a:xfrm>
          <a:prstGeom prst="roundRect">
            <a:avLst>
              <a:gd name="adj" fmla="val 11833"/>
            </a:avLst>
          </a:prstGeom>
          <a:solidFill>
            <a:schemeClr val="accent1">
              <a:alpha val="10196"/>
            </a:schemeClr>
          </a:solidFill>
          <a:ln w="28575">
            <a:solidFill>
              <a:schemeClr val="accent1"/>
            </a:solidFill>
            <a:round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6" name="CasellaDiTesto 15"/>
          <p:cNvSpPr txBox="1"/>
          <p:nvPr/>
        </p:nvSpPr>
        <p:spPr>
          <a:xfrm>
            <a:off x="8027988" y="3479470"/>
            <a:ext cx="5613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i="1" dirty="0" err="1">
                <a:solidFill>
                  <a:schemeClr val="accent2"/>
                </a:solidFill>
              </a:rPr>
              <a:t>p</a:t>
            </a:r>
            <a:r>
              <a:rPr lang="it-IT" sz="2000" i="1" baseline="-25000" dirty="0" err="1">
                <a:solidFill>
                  <a:schemeClr val="accent2"/>
                </a:solidFill>
              </a:rPr>
              <a:t>s</a:t>
            </a:r>
            <a:r>
              <a:rPr lang="it-IT" sz="2000" baseline="-25000" dirty="0" err="1">
                <a:solidFill>
                  <a:schemeClr val="accent2"/>
                </a:solidFill>
              </a:rPr>
              <a:t>+</a:t>
            </a:r>
            <a:r>
              <a:rPr lang="it-IT" sz="2000" i="1" baseline="-25000" dirty="0" err="1">
                <a:solidFill>
                  <a:schemeClr val="accent2"/>
                </a:solidFill>
              </a:rPr>
              <a:t>b</a:t>
            </a:r>
            <a:endParaRPr lang="it-IT" i="1" baseline="-25000" dirty="0">
              <a:solidFill>
                <a:schemeClr val="accent2"/>
              </a:solidFill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8170815" y="4599112"/>
            <a:ext cx="837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3333CC"/>
                </a:solidFill>
              </a:rPr>
              <a:t>−2 </a:t>
            </a:r>
            <a:r>
              <a:rPr lang="en-US" sz="1800" dirty="0" err="1">
                <a:solidFill>
                  <a:srgbClr val="3333CC"/>
                </a:solidFill>
              </a:rPr>
              <a:t>ln</a:t>
            </a:r>
            <a:r>
              <a:rPr lang="en-US" sz="1800" dirty="0">
                <a:solidFill>
                  <a:srgbClr val="3333CC"/>
                </a:solidFill>
              </a:rPr>
              <a:t> </a:t>
            </a:r>
            <a:r>
              <a:rPr lang="en-US" sz="1800" dirty="0" err="1">
                <a:solidFill>
                  <a:srgbClr val="3333CC"/>
                </a:solidFill>
              </a:rPr>
              <a:t>λ</a:t>
            </a:r>
            <a:endParaRPr lang="en-US" sz="1800" dirty="0">
              <a:solidFill>
                <a:srgbClr val="3333CC"/>
              </a:solidFill>
            </a:endParaRPr>
          </a:p>
        </p:txBody>
      </p:sp>
      <p:sp>
        <p:nvSpPr>
          <p:cNvPr id="18" name="CasellaDiTesto 17"/>
          <p:cNvSpPr txBox="1"/>
          <p:nvPr/>
        </p:nvSpPr>
        <p:spPr>
          <a:xfrm flipH="1">
            <a:off x="6863938" y="3631869"/>
            <a:ext cx="451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i="1" dirty="0" err="1">
                <a:solidFill>
                  <a:srgbClr val="FF0000"/>
                </a:solidFill>
              </a:rPr>
              <a:t>p</a:t>
            </a:r>
            <a:r>
              <a:rPr lang="it-IT" sz="2000" i="1" baseline="-25000" dirty="0" err="1">
                <a:solidFill>
                  <a:srgbClr val="FF0000"/>
                </a:solidFill>
              </a:rPr>
              <a:t>b</a:t>
            </a:r>
            <a:endParaRPr lang="it-IT" i="1" baseline="-25000" dirty="0">
              <a:solidFill>
                <a:srgbClr val="FF0000"/>
              </a:solidFill>
            </a:endParaRPr>
          </a:p>
        </p:txBody>
      </p:sp>
      <p:cxnSp>
        <p:nvCxnSpPr>
          <p:cNvPr id="19" name="Connettore 2 18"/>
          <p:cNvCxnSpPr/>
          <p:nvPr/>
        </p:nvCxnSpPr>
        <p:spPr bwMode="auto">
          <a:xfrm flipH="1">
            <a:off x="8051739" y="3879580"/>
            <a:ext cx="220905" cy="377900"/>
          </a:xfrm>
          <a:prstGeom prst="straightConnector1">
            <a:avLst/>
          </a:prstGeom>
          <a:ln>
            <a:headEnd type="none" w="med" len="med"/>
            <a:tailEnd type="triangle" w="med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" name="Connettore 2 19"/>
          <p:cNvCxnSpPr>
            <a:stCxn id="18" idx="2"/>
          </p:cNvCxnSpPr>
          <p:nvPr/>
        </p:nvCxnSpPr>
        <p:spPr bwMode="auto">
          <a:xfrm>
            <a:off x="7089569" y="4031979"/>
            <a:ext cx="247676" cy="217371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 w="med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Connettore 2 20"/>
          <p:cNvCxnSpPr/>
          <p:nvPr/>
        </p:nvCxnSpPr>
        <p:spPr bwMode="auto">
          <a:xfrm>
            <a:off x="4691449" y="4704224"/>
            <a:ext cx="512551" cy="52569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sellaDiTesto 13"/>
              <p:cNvSpPr txBox="1"/>
              <p:nvPr/>
            </p:nvSpPr>
            <p:spPr>
              <a:xfrm>
                <a:off x="342262" y="5986046"/>
                <a:ext cx="3591881" cy="3492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accent1">
                        <a:lumMod val="50000"/>
                      </a:schemeClr>
                    </a:solidFill>
                    <a:latin typeface="+mn-lt"/>
                  </a:rPr>
                  <a:t>Note: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𝜆</m:t>
                    </m:r>
                    <m:r>
                      <a:rPr lang="en-U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≤ </m:t>
                    </m:r>
                    <m:sSup>
                      <m:sSupPr>
                        <m:ctrlPr>
                          <a:rPr lang="en-U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𝜆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obs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n-US" dirty="0">
                    <a:solidFill>
                      <a:schemeClr val="accent1">
                        <a:lumMod val="50000"/>
                      </a:schemeClr>
                    </a:solidFill>
                    <a:latin typeface="+mn-lt"/>
                  </a:rPr>
                  <a:t>implies</a:t>
                </a:r>
                <a:r>
                  <a:rPr lang="en-US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−2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ln</m:t>
                    </m:r>
                    <m:r>
                      <a:rPr lang="en-US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𝜆</m:t>
                    </m:r>
                    <m:r>
                      <a:rPr lang="en-US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≥ </m:t>
                    </m:r>
                    <m:sSup>
                      <m:sSupPr>
                        <m:ctrlPr>
                          <a:rPr lang="en-U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𝜆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obs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accent1">
                        <a:lumMod val="50000"/>
                      </a:schemeClr>
                    </a:solidFill>
                  </a:rPr>
                  <a:t>  </a:t>
                </a:r>
              </a:p>
            </p:txBody>
          </p:sp>
        </mc:Choice>
        <mc:Fallback xmlns="">
          <p:sp>
            <p:nvSpPr>
              <p:cNvPr id="14" name="CasellaDiTes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262" y="5986046"/>
                <a:ext cx="3591881" cy="349263"/>
              </a:xfrm>
              <a:prstGeom prst="rect">
                <a:avLst/>
              </a:prstGeom>
              <a:blipFill rotWithShape="0">
                <a:blip r:embed="rId5"/>
                <a:stretch>
                  <a:fillRect l="-849" t="-80702" b="-11228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3125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</a:t>
            </a:r>
            <a:r>
              <a:rPr lang="en-US" baseline="-25000" dirty="0"/>
              <a:t>s</a:t>
            </a:r>
            <a:r>
              <a:rPr lang="en-US" dirty="0"/>
              <a:t> with toy experiments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In practice, </a:t>
            </a:r>
            <a:r>
              <a:rPr lang="en-US" sz="2400" i="1" dirty="0" err="1">
                <a:solidFill>
                  <a:srgbClr val="FF0000"/>
                </a:solidFill>
                <a:latin typeface="+mj-lt"/>
              </a:rPr>
              <a:t>p</a:t>
            </a:r>
            <a:r>
              <a:rPr lang="en-US" sz="2400" i="1" baseline="-25000" dirty="0" err="1">
                <a:solidFill>
                  <a:srgbClr val="FF0000"/>
                </a:solidFill>
                <a:latin typeface="+mj-lt"/>
              </a:rPr>
              <a:t>b</a:t>
            </a:r>
            <a:r>
              <a:rPr lang="en-US" sz="2400" dirty="0"/>
              <a:t> and </a:t>
            </a:r>
            <a:r>
              <a:rPr lang="en-US" sz="2400" i="1" dirty="0" err="1">
                <a:solidFill>
                  <a:schemeClr val="accent2"/>
                </a:solidFill>
                <a:latin typeface="+mj-lt"/>
              </a:rPr>
              <a:t>p</a:t>
            </a:r>
            <a:r>
              <a:rPr lang="en-US" sz="2400" i="1" baseline="-25000" dirty="0" err="1">
                <a:solidFill>
                  <a:schemeClr val="accent2"/>
                </a:solidFill>
                <a:latin typeface="+mj-lt"/>
              </a:rPr>
              <a:t>s</a:t>
            </a:r>
            <a:r>
              <a:rPr lang="en-US" sz="2400" baseline="-25000" dirty="0" err="1">
                <a:solidFill>
                  <a:schemeClr val="accent2"/>
                </a:solidFill>
                <a:latin typeface="+mj-lt"/>
              </a:rPr>
              <a:t>+</a:t>
            </a:r>
            <a:r>
              <a:rPr lang="en-US" sz="2400" i="1" baseline="-25000" dirty="0" err="1">
                <a:solidFill>
                  <a:schemeClr val="accent2"/>
                </a:solidFill>
                <a:latin typeface="+mj-lt"/>
              </a:rPr>
              <a:t>b</a:t>
            </a:r>
            <a:r>
              <a:rPr lang="en-US" sz="2400" baseline="-25000" dirty="0">
                <a:solidFill>
                  <a:schemeClr val="accent2"/>
                </a:solidFill>
              </a:rPr>
              <a:t> </a:t>
            </a:r>
            <a:r>
              <a:rPr lang="en-US" sz="2400" dirty="0"/>
              <a:t>are computed in from simulated pseudo-experiments (“toy Monte Carlo”)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11" name="Segnaposto piè di pagina 1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b="8181"/>
          <a:stretch/>
        </p:blipFill>
        <p:spPr bwMode="auto">
          <a:xfrm>
            <a:off x="3810000" y="2450750"/>
            <a:ext cx="4967288" cy="349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Connettore 2 8"/>
          <p:cNvCxnSpPr/>
          <p:nvPr/>
        </p:nvCxnSpPr>
        <p:spPr bwMode="auto">
          <a:xfrm rot="5400000">
            <a:off x="6934200" y="3974750"/>
            <a:ext cx="990600" cy="685800"/>
          </a:xfrm>
          <a:prstGeom prst="straightConnector1">
            <a:avLst/>
          </a:prstGeom>
          <a:ln>
            <a:headEnd type="none" w="med" len="med"/>
            <a:tailEnd type="triangle" w="med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Connettore 2 9"/>
          <p:cNvCxnSpPr/>
          <p:nvPr/>
        </p:nvCxnSpPr>
        <p:spPr bwMode="auto">
          <a:xfrm>
            <a:off x="5029200" y="4812950"/>
            <a:ext cx="1066800" cy="457200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 w="med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4" name="Immagin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783" y="2384467"/>
            <a:ext cx="3275294" cy="882073"/>
          </a:xfrm>
          <a:prstGeom prst="rect">
            <a:avLst/>
          </a:prstGeom>
        </p:spPr>
      </p:pic>
      <p:sp>
        <p:nvSpPr>
          <p:cNvPr id="19" name="Rettangolo 18"/>
          <p:cNvSpPr/>
          <p:nvPr/>
        </p:nvSpPr>
        <p:spPr bwMode="auto">
          <a:xfrm>
            <a:off x="5576455" y="2992282"/>
            <a:ext cx="3567545" cy="851935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16510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7641252" y="5830455"/>
            <a:ext cx="10567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3333CC"/>
                </a:solidFill>
              </a:rPr>
              <a:t>−2 </a:t>
            </a:r>
            <a:r>
              <a:rPr lang="en-US" sz="2400" dirty="0" err="1">
                <a:solidFill>
                  <a:srgbClr val="3333CC"/>
                </a:solidFill>
              </a:rPr>
              <a:t>ln</a:t>
            </a:r>
            <a:r>
              <a:rPr lang="en-US" sz="2400" dirty="0">
                <a:solidFill>
                  <a:srgbClr val="3333CC"/>
                </a:solidFill>
              </a:rPr>
              <a:t> </a:t>
            </a:r>
            <a:r>
              <a:rPr lang="en-US" sz="2400" dirty="0" err="1">
                <a:solidFill>
                  <a:srgbClr val="3333CC"/>
                </a:solidFill>
              </a:rPr>
              <a:t>λ</a:t>
            </a:r>
            <a:endParaRPr lang="en-US" sz="2400" dirty="0">
              <a:solidFill>
                <a:srgbClr val="3333CC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4935936" y="2074104"/>
            <a:ext cx="33265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Plot from LEP Higgs combination paper</a:t>
            </a:r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06498" y="4278148"/>
            <a:ext cx="3129438" cy="915360"/>
          </a:xfrm>
          <a:prstGeom prst="rect">
            <a:avLst/>
          </a:prstGeom>
          <a:solidFill>
            <a:srgbClr val="FFFFFF">
              <a:alpha val="60000"/>
            </a:srgbClr>
          </a:solidFill>
        </p:spPr>
      </p:pic>
      <p:pic>
        <p:nvPicPr>
          <p:cNvPr id="21" name="Immagine 20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10572" y="2739253"/>
            <a:ext cx="3817915" cy="915361"/>
          </a:xfrm>
          <a:prstGeom prst="rect">
            <a:avLst/>
          </a:prstGeom>
          <a:solidFill>
            <a:srgbClr val="FFFFFF">
              <a:alpha val="60000"/>
            </a:srgbClr>
          </a:solidFill>
        </p:spPr>
      </p:pic>
    </p:spTree>
    <p:extLst>
      <p:ext uri="{BB962C8B-B14F-4D97-AF65-F5344CB8AC3E}">
        <p14:creationId xmlns:p14="http://schemas.microsoft.com/office/powerpoint/2010/main" val="905375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643120" y="5332413"/>
            <a:ext cx="4397820" cy="835521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CL</a:t>
            </a:r>
            <a:r>
              <a:rPr lang="en-US" baseline="-25000" dirty="0"/>
              <a:t>s</a:t>
            </a:r>
            <a:r>
              <a:rPr lang="en-US" dirty="0"/>
              <a:t> features</a:t>
            </a:r>
          </a:p>
        </p:txBody>
      </p:sp>
      <p:sp>
        <p:nvSpPr>
          <p:cNvPr id="9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4754507" cy="4970462"/>
          </a:xfrm>
        </p:spPr>
        <p:txBody>
          <a:bodyPr/>
          <a:lstStyle/>
          <a:p>
            <a:r>
              <a:rPr lang="en-US" sz="1600" i="1" dirty="0" err="1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rPr>
              <a:t>p</a:t>
            </a:r>
            <a:r>
              <a:rPr lang="en-US" sz="1600" i="1" baseline="-25000" dirty="0" err="1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1600" baseline="-25000" dirty="0" err="1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rPr>
              <a:t>+</a:t>
            </a:r>
            <a:r>
              <a:rPr lang="en-US" sz="1600" i="1" baseline="-25000" dirty="0" err="1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rPr>
              <a:t>b</a:t>
            </a:r>
            <a:r>
              <a:rPr lang="en-US" sz="1600" dirty="0">
                <a:ea typeface="ＭＳ Ｐゴシック" charset="-128"/>
                <a:cs typeface="ＭＳ Ｐゴシック" charset="-128"/>
              </a:rPr>
              <a:t>: probability to obtain a result which is </a:t>
            </a:r>
            <a:r>
              <a:rPr lang="en-US" sz="1600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less compatible</a:t>
            </a:r>
            <a:r>
              <a:rPr lang="en-US" sz="1600" dirty="0">
                <a:ea typeface="ＭＳ Ｐゴシック" charset="-128"/>
                <a:cs typeface="ＭＳ Ｐゴシック" charset="-128"/>
              </a:rPr>
              <a:t> with the signal than the observed result, </a:t>
            </a:r>
            <a:r>
              <a:rPr lang="en-US" sz="1600" dirty="0">
                <a:solidFill>
                  <a:srgbClr val="3333CC"/>
                </a:solidFill>
                <a:ea typeface="ＭＳ Ｐゴシック" charset="-128"/>
                <a:cs typeface="ＭＳ Ｐゴシック" charset="-128"/>
              </a:rPr>
              <a:t>assuming the signal hypothesis</a:t>
            </a:r>
          </a:p>
          <a:p>
            <a:r>
              <a:rPr lang="en-US" sz="1600" i="1" dirty="0" err="1">
                <a:solidFill>
                  <a:srgbClr val="FF0000"/>
                </a:solidFill>
                <a:latin typeface="+mj-lt"/>
                <a:ea typeface="ＭＳ Ｐゴシック" charset="-128"/>
                <a:cs typeface="ＭＳ Ｐゴシック" charset="-128"/>
              </a:rPr>
              <a:t>p</a:t>
            </a:r>
            <a:r>
              <a:rPr lang="en-US" sz="1600" i="1" baseline="-25000" dirty="0" err="1">
                <a:solidFill>
                  <a:srgbClr val="FF0000"/>
                </a:solidFill>
                <a:latin typeface="+mj-lt"/>
                <a:ea typeface="ＭＳ Ｐゴシック" charset="-128"/>
                <a:cs typeface="ＭＳ Ｐゴシック" charset="-128"/>
              </a:rPr>
              <a:t>b</a:t>
            </a:r>
            <a:r>
              <a:rPr lang="en-US" sz="1600" dirty="0">
                <a:ea typeface="ＭＳ Ｐゴシック" charset="-128"/>
                <a:cs typeface="ＭＳ Ｐゴシック" charset="-128"/>
              </a:rPr>
              <a:t>: probability to obtain a result </a:t>
            </a:r>
            <a:r>
              <a:rPr lang="en-US" sz="1600" dirty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less compatible</a:t>
            </a:r>
            <a:r>
              <a:rPr lang="en-US" sz="1600" dirty="0">
                <a:ea typeface="ＭＳ Ｐゴシック" charset="-128"/>
                <a:cs typeface="ＭＳ Ｐゴシック" charset="-128"/>
              </a:rPr>
              <a:t> with </a:t>
            </a:r>
            <a:r>
              <a:rPr lang="en-US" sz="1600" dirty="0">
                <a:solidFill>
                  <a:srgbClr val="FF0000"/>
                </a:solidFill>
              </a:rPr>
              <a:t>the background-only hypothesis</a:t>
            </a:r>
            <a:r>
              <a:rPr lang="en-US" sz="1600" dirty="0">
                <a:ea typeface="ＭＳ Ｐゴシック" charset="-128"/>
                <a:cs typeface="ＭＳ Ｐゴシック" charset="-128"/>
              </a:rPr>
              <a:t> than the observed one</a:t>
            </a:r>
            <a:endParaRPr lang="en-US" sz="16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  <a:p>
            <a:r>
              <a:rPr lang="en-US" sz="1600" dirty="0">
                <a:ea typeface="ＭＳ Ｐゴシック" charset="-128"/>
                <a:cs typeface="ＭＳ Ｐゴシック" charset="-128"/>
              </a:rPr>
              <a:t>If the two distributions are </a:t>
            </a:r>
            <a:r>
              <a:rPr lang="en-US" sz="1600" dirty="0">
                <a:solidFill>
                  <a:srgbClr val="3333CC"/>
                </a:solidFill>
                <a:ea typeface="ＭＳ Ｐゴシック" charset="-128"/>
                <a:cs typeface="ＭＳ Ｐゴシック" charset="-128"/>
              </a:rPr>
              <a:t>very well separated ad </a:t>
            </a:r>
            <a:r>
              <a:rPr lang="en-US" sz="1600" i="1" dirty="0">
                <a:solidFill>
                  <a:srgbClr val="3333CC"/>
                </a:solidFill>
                <a:latin typeface="+mj-lt"/>
                <a:ea typeface="ＭＳ Ｐゴシック" charset="-128"/>
                <a:cs typeface="ＭＳ Ｐゴシック" charset="-128"/>
              </a:rPr>
              <a:t>H</a:t>
            </a:r>
            <a:r>
              <a:rPr lang="en-US" sz="1600" baseline="-25000" dirty="0">
                <a:solidFill>
                  <a:srgbClr val="3333CC"/>
                </a:solidFill>
                <a:latin typeface="+mj-lt"/>
                <a:ea typeface="ＭＳ Ｐゴシック" charset="-128"/>
                <a:cs typeface="ＭＳ Ｐゴシック" charset="-128"/>
              </a:rPr>
              <a:t>1</a:t>
            </a:r>
            <a:r>
              <a:rPr lang="en-US" sz="1600" dirty="0">
                <a:solidFill>
                  <a:srgbClr val="3333CC"/>
                </a:solidFill>
                <a:ea typeface="ＭＳ Ｐゴシック" charset="-128"/>
                <a:cs typeface="ＭＳ Ｐゴシック" charset="-128"/>
              </a:rPr>
              <a:t> is true</a:t>
            </a:r>
            <a:r>
              <a:rPr lang="en-US" sz="1600" dirty="0">
                <a:ea typeface="ＭＳ Ｐゴシック" charset="-128"/>
                <a:cs typeface="ＭＳ Ｐゴシック" charset="-128"/>
              </a:rPr>
              <a:t>, than </a:t>
            </a:r>
            <a:r>
              <a:rPr lang="en-US" sz="1600" i="1" dirty="0" err="1">
                <a:solidFill>
                  <a:srgbClr val="FF0000"/>
                </a:solidFill>
                <a:latin typeface="+mj-lt"/>
                <a:ea typeface="ＭＳ Ｐゴシック" charset="-128"/>
                <a:cs typeface="ＭＳ Ｐゴシック" charset="-128"/>
              </a:rPr>
              <a:t>p</a:t>
            </a:r>
            <a:r>
              <a:rPr lang="en-US" sz="1600" i="1" baseline="-25000" dirty="0" err="1">
                <a:solidFill>
                  <a:srgbClr val="FF0000"/>
                </a:solidFill>
                <a:latin typeface="+mj-lt"/>
                <a:ea typeface="ＭＳ Ｐゴシック" charset="-128"/>
                <a:cs typeface="ＭＳ Ｐゴシック" charset="-128"/>
              </a:rPr>
              <a:t>b</a:t>
            </a:r>
            <a:r>
              <a:rPr lang="en-US" sz="1600" dirty="0"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1600" dirty="0">
                <a:ea typeface="ＭＳ Ｐゴシック" charset="-128"/>
                <a:cs typeface="ＭＳ Ｐゴシック" charset="-128"/>
              </a:rPr>
              <a:t>will be very small ⇒ </a:t>
            </a:r>
            <a:br>
              <a:rPr lang="en-US" sz="1600" dirty="0">
                <a:ea typeface="ＭＳ Ｐゴシック" charset="-128"/>
                <a:cs typeface="ＭＳ Ｐゴシック" charset="-128"/>
              </a:rPr>
            </a:br>
            <a:r>
              <a:rPr lang="en-US" sz="1600" dirty="0">
                <a:solidFill>
                  <a:srgbClr val="FF0000"/>
                </a:solidFill>
                <a:latin typeface="+mj-lt"/>
                <a:ea typeface="ＭＳ Ｐゴシック" charset="-128"/>
                <a:cs typeface="ＭＳ Ｐゴシック" charset="-128"/>
              </a:rPr>
              <a:t>1</a:t>
            </a:r>
            <a:r>
              <a:rPr lang="en-US" sz="1600" dirty="0">
                <a:solidFill>
                  <a:srgbClr val="FF0000"/>
                </a:solidFill>
                <a:latin typeface="Symbol" charset="2"/>
                <a:ea typeface="Symbol" charset="2"/>
                <a:cs typeface="Symbol" charset="2"/>
              </a:rPr>
              <a:t>-</a:t>
            </a:r>
            <a:r>
              <a:rPr lang="en-US" sz="1600" i="1" dirty="0">
                <a:solidFill>
                  <a:srgbClr val="FF0000"/>
                </a:solidFill>
                <a:latin typeface="+mj-lt"/>
                <a:ea typeface="ＭＳ Ｐゴシック" charset="-128"/>
                <a:cs typeface="ＭＳ Ｐゴシック" charset="-128"/>
              </a:rPr>
              <a:t>p</a:t>
            </a:r>
            <a:r>
              <a:rPr lang="en-US" sz="1600" i="1" baseline="-25000" dirty="0">
                <a:solidFill>
                  <a:srgbClr val="FF0000"/>
                </a:solidFill>
                <a:latin typeface="+mj-lt"/>
                <a:ea typeface="ＭＳ Ｐゴシック" charset="-128"/>
                <a:cs typeface="ＭＳ Ｐゴシック" charset="-128"/>
              </a:rPr>
              <a:t>b</a:t>
            </a:r>
            <a:r>
              <a:rPr lang="en-US" sz="1600" dirty="0">
                <a:solidFill>
                  <a:srgbClr val="FF0000"/>
                </a:solidFill>
                <a:latin typeface="+mj-lt"/>
                <a:ea typeface="ＭＳ Ｐゴシック" charset="-128"/>
                <a:cs typeface="ＭＳ Ｐゴシック" charset="-128"/>
              </a:rPr>
              <a:t> ~ 1</a:t>
            </a:r>
            <a:r>
              <a:rPr lang="en-US" sz="1600" dirty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1600" dirty="0">
                <a:ea typeface="ＭＳ Ｐゴシック" charset="-128"/>
                <a:cs typeface="ＭＳ Ｐゴシック" charset="-128"/>
              </a:rPr>
              <a:t>and </a:t>
            </a:r>
            <a:r>
              <a:rPr lang="en-US" sz="1600" dirty="0">
                <a:solidFill>
                  <a:srgbClr val="00664D"/>
                </a:solidFill>
                <a:latin typeface="+mj-lt"/>
                <a:ea typeface="ＭＳ Ｐゴシック" charset="-128"/>
                <a:cs typeface="ＭＳ Ｐゴシック" charset="-128"/>
              </a:rPr>
              <a:t>CL</a:t>
            </a:r>
            <a:r>
              <a:rPr lang="en-US" sz="1600" i="1" baseline="-25000" dirty="0">
                <a:solidFill>
                  <a:srgbClr val="00664D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1600" dirty="0">
                <a:latin typeface="+mj-lt"/>
                <a:ea typeface="ＭＳ Ｐゴシック" charset="-128"/>
                <a:cs typeface="ＭＳ Ｐゴシック" charset="-128"/>
              </a:rPr>
              <a:t> ~ </a:t>
            </a:r>
            <a:r>
              <a:rPr lang="en-US" sz="1600" i="1" dirty="0" err="1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rPr>
              <a:t>p</a:t>
            </a:r>
            <a:r>
              <a:rPr lang="en-US" sz="1600" i="1" baseline="-25000" dirty="0" err="1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1600" baseline="-25000" dirty="0" err="1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rPr>
              <a:t>+</a:t>
            </a:r>
            <a:r>
              <a:rPr lang="en-US" sz="1600" i="1" baseline="-25000" dirty="0" err="1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rPr>
              <a:t>b</a:t>
            </a:r>
            <a:r>
              <a:rPr lang="en-US" sz="1600" dirty="0">
                <a:ea typeface="ＭＳ Ｐゴシック" charset="-128"/>
                <a:cs typeface="ＭＳ Ｐゴシック" charset="-128"/>
              </a:rPr>
              <a:t>, </a:t>
            </a:r>
            <a:r>
              <a:rPr lang="en-US" sz="1600" dirty="0" err="1">
                <a:ea typeface="ＭＳ Ｐゴシック" charset="-128"/>
                <a:cs typeface="ＭＳ Ｐゴシック" charset="-128"/>
              </a:rPr>
              <a:t>i.e</a:t>
            </a:r>
            <a:r>
              <a:rPr lang="en-US" sz="1600" dirty="0">
                <a:ea typeface="ＭＳ Ｐゴシック" charset="-128"/>
                <a:cs typeface="ＭＳ Ｐゴシック" charset="-128"/>
              </a:rPr>
              <a:t>: the ordinary </a:t>
            </a:r>
            <a:r>
              <a:rPr lang="en-US" sz="1600" i="1" dirty="0">
                <a:latin typeface="+mj-lt"/>
                <a:ea typeface="ＭＳ Ｐゴシック" charset="-128"/>
                <a:cs typeface="ＭＳ Ｐゴシック" charset="-128"/>
              </a:rPr>
              <a:t>p</a:t>
            </a:r>
            <a:r>
              <a:rPr lang="en-US" sz="1600" dirty="0">
                <a:ea typeface="ＭＳ Ｐゴシック" charset="-128"/>
                <a:cs typeface="ＭＳ Ｐゴシック" charset="-128"/>
              </a:rPr>
              <a:t>-value of the </a:t>
            </a:r>
            <a:r>
              <a:rPr lang="en-US" sz="1600" i="1" dirty="0" err="1">
                <a:solidFill>
                  <a:srgbClr val="3333CC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1600" dirty="0" err="1">
                <a:solidFill>
                  <a:srgbClr val="3333CC"/>
                </a:solidFill>
                <a:latin typeface="+mj-lt"/>
                <a:ea typeface="ＭＳ Ｐゴシック" charset="-128"/>
                <a:cs typeface="ＭＳ Ｐゴシック" charset="-128"/>
              </a:rPr>
              <a:t>+</a:t>
            </a:r>
            <a:r>
              <a:rPr lang="en-US" sz="1600" i="1" dirty="0" err="1">
                <a:solidFill>
                  <a:srgbClr val="3333CC"/>
                </a:solidFill>
                <a:latin typeface="+mj-lt"/>
                <a:ea typeface="ＭＳ Ｐゴシック" charset="-128"/>
                <a:cs typeface="ＭＳ Ｐゴシック" charset="-128"/>
              </a:rPr>
              <a:t>b</a:t>
            </a:r>
            <a:r>
              <a:rPr lang="en-US" sz="1600" dirty="0">
                <a:ea typeface="ＭＳ Ｐゴシック" charset="-128"/>
                <a:cs typeface="ＭＳ Ｐゴシック" charset="-128"/>
              </a:rPr>
              <a:t> hypothesis</a:t>
            </a:r>
          </a:p>
          <a:p>
            <a:r>
              <a:rPr lang="en-US" sz="1600" dirty="0">
                <a:ea typeface="ＭＳ Ｐゴシック" charset="-128"/>
                <a:cs typeface="ＭＳ Ｐゴシック" charset="-128"/>
              </a:rPr>
              <a:t>If the two distributions </a:t>
            </a:r>
            <a:r>
              <a:rPr lang="en-US" sz="1600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largely overlap</a:t>
            </a:r>
            <a:r>
              <a:rPr lang="en-US" sz="1600" dirty="0">
                <a:ea typeface="ＭＳ Ｐゴシック" charset="-128"/>
                <a:cs typeface="ＭＳ Ｐゴシック" charset="-128"/>
              </a:rPr>
              <a:t>, than if </a:t>
            </a:r>
            <a:r>
              <a:rPr lang="en-US" sz="1600" i="1" dirty="0" err="1">
                <a:solidFill>
                  <a:srgbClr val="FF0000"/>
                </a:solidFill>
                <a:latin typeface="+mj-lt"/>
                <a:ea typeface="ＭＳ Ｐゴシック" charset="-128"/>
                <a:cs typeface="ＭＳ Ｐゴシック" charset="-128"/>
              </a:rPr>
              <a:t>p</a:t>
            </a:r>
            <a:r>
              <a:rPr lang="en-US" sz="1600" i="1" baseline="-25000" dirty="0" err="1">
                <a:solidFill>
                  <a:srgbClr val="FF0000"/>
                </a:solidFill>
                <a:latin typeface="+mj-lt"/>
                <a:ea typeface="ＭＳ Ｐゴシック" charset="-128"/>
                <a:cs typeface="ＭＳ Ｐゴシック" charset="-128"/>
              </a:rPr>
              <a:t>b</a:t>
            </a:r>
            <a:r>
              <a:rPr lang="en-US" sz="1600" dirty="0">
                <a:solidFill>
                  <a:srgbClr val="FF0000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1600" dirty="0">
                <a:ea typeface="ＭＳ Ｐゴシック" charset="-128"/>
                <a:cs typeface="ＭＳ Ｐゴシック" charset="-128"/>
              </a:rPr>
              <a:t>will be large ⇒ </a:t>
            </a:r>
            <a:r>
              <a:rPr lang="en-US" sz="1600" dirty="0">
                <a:solidFill>
                  <a:srgbClr val="FF0000"/>
                </a:solidFill>
                <a:latin typeface="+mj-lt"/>
                <a:ea typeface="ＭＳ Ｐゴシック" charset="-128"/>
                <a:cs typeface="ＭＳ Ｐゴシック" charset="-128"/>
              </a:rPr>
              <a:t>1 </a:t>
            </a:r>
            <a:r>
              <a:rPr lang="en-US" sz="1600" dirty="0">
                <a:solidFill>
                  <a:srgbClr val="FF0000"/>
                </a:solidFill>
                <a:latin typeface="Symbol" charset="2"/>
                <a:ea typeface="Symbol" charset="2"/>
                <a:cs typeface="Symbol" charset="2"/>
              </a:rPr>
              <a:t>- </a:t>
            </a:r>
            <a:r>
              <a:rPr lang="en-US" sz="1600" i="1" dirty="0" err="1">
                <a:solidFill>
                  <a:srgbClr val="FF0000"/>
                </a:solidFill>
                <a:latin typeface="+mj-lt"/>
                <a:ea typeface="ＭＳ Ｐゴシック" charset="-128"/>
                <a:cs typeface="ＭＳ Ｐゴシック" charset="-128"/>
              </a:rPr>
              <a:t>p</a:t>
            </a:r>
            <a:r>
              <a:rPr lang="en-US" sz="1600" i="1" baseline="-25000" dirty="0" err="1">
                <a:solidFill>
                  <a:srgbClr val="FF0000"/>
                </a:solidFill>
                <a:latin typeface="+mj-lt"/>
                <a:ea typeface="ＭＳ Ｐゴシック" charset="-128"/>
                <a:cs typeface="ＭＳ Ｐゴシック" charset="-128"/>
              </a:rPr>
              <a:t>b</a:t>
            </a:r>
            <a:r>
              <a:rPr lang="en-US" sz="1600" dirty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 small</a:t>
            </a:r>
            <a:r>
              <a:rPr lang="en-US" sz="1600" dirty="0">
                <a:ea typeface="ＭＳ Ｐゴシック" charset="-128"/>
                <a:cs typeface="ＭＳ Ｐゴシック" charset="-128"/>
              </a:rPr>
              <a:t>, preventing 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CL</a:t>
            </a:r>
            <a:r>
              <a:rPr lang="en-US" sz="1600" i="1" baseline="-25000" dirty="0"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1600" dirty="0">
                <a:ea typeface="ＭＳ Ｐゴシック" charset="-128"/>
                <a:cs typeface="ＭＳ Ｐゴシック" charset="-128"/>
              </a:rPr>
              <a:t> to become very small</a:t>
            </a:r>
          </a:p>
          <a:p>
            <a:endParaRPr lang="en-US" sz="1600" dirty="0">
              <a:solidFill>
                <a:srgbClr val="800000"/>
              </a:solidFill>
              <a:ea typeface="ＭＳ Ｐゴシック" charset="-128"/>
              <a:cs typeface="ＭＳ Ｐゴシック" charset="-128"/>
            </a:endParaRPr>
          </a:p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CL</a:t>
            </a:r>
            <a:r>
              <a:rPr lang="en-US" sz="2400" i="1" baseline="-25000" dirty="0">
                <a:solidFill>
                  <a:schemeClr val="accent1">
                    <a:lumMod val="50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 &lt; 1 − α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ＭＳ Ｐゴシック" charset="-128"/>
                <a:cs typeface="ＭＳ Ｐゴシック" charset="-128"/>
              </a:rPr>
              <a:t>prevents rejecting cases where the experiment has little sensitivity 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36" name="Segnaposto piè di pagina 3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sp>
        <p:nvSpPr>
          <p:cNvPr id="7" name="Figura a mano libera 54"/>
          <p:cNvSpPr>
            <a:spLocks noChangeArrowheads="1"/>
          </p:cNvSpPr>
          <p:nvPr/>
        </p:nvSpPr>
        <p:spPr bwMode="auto">
          <a:xfrm>
            <a:off x="5722938" y="3467100"/>
            <a:ext cx="1063625" cy="1239838"/>
          </a:xfrm>
          <a:custGeom>
            <a:avLst/>
            <a:gdLst>
              <a:gd name="T0" fmla="*/ 1062566 w 1062566"/>
              <a:gd name="T1" fmla="*/ 88900 h 1240367"/>
              <a:gd name="T2" fmla="*/ 1058333 w 1062566"/>
              <a:gd name="T3" fmla="*/ 1236133 h 1240367"/>
              <a:gd name="T4" fmla="*/ 0 w 1062566"/>
              <a:gd name="T5" fmla="*/ 1240367 h 1240367"/>
              <a:gd name="T6" fmla="*/ 156633 w 1062566"/>
              <a:gd name="T7" fmla="*/ 1219200 h 1240367"/>
              <a:gd name="T8" fmla="*/ 368300 w 1062566"/>
              <a:gd name="T9" fmla="*/ 1164167 h 1240367"/>
              <a:gd name="T10" fmla="*/ 474133 w 1062566"/>
              <a:gd name="T11" fmla="*/ 1092200 h 1240367"/>
              <a:gd name="T12" fmla="*/ 558800 w 1062566"/>
              <a:gd name="T13" fmla="*/ 965200 h 1240367"/>
              <a:gd name="T14" fmla="*/ 618066 w 1062566"/>
              <a:gd name="T15" fmla="*/ 774700 h 1240367"/>
              <a:gd name="T16" fmla="*/ 685800 w 1062566"/>
              <a:gd name="T17" fmla="*/ 567267 h 1240367"/>
              <a:gd name="T18" fmla="*/ 745066 w 1062566"/>
              <a:gd name="T19" fmla="*/ 334433 h 1240367"/>
              <a:gd name="T20" fmla="*/ 800100 w 1062566"/>
              <a:gd name="T21" fmla="*/ 165100 h 1240367"/>
              <a:gd name="T22" fmla="*/ 867833 w 1062566"/>
              <a:gd name="T23" fmla="*/ 67733 h 1240367"/>
              <a:gd name="T24" fmla="*/ 922866 w 1062566"/>
              <a:gd name="T25" fmla="*/ 0 h 1240367"/>
              <a:gd name="T26" fmla="*/ 973666 w 1062566"/>
              <a:gd name="T27" fmla="*/ 0 h 1240367"/>
              <a:gd name="T28" fmla="*/ 1016000 w 1062566"/>
              <a:gd name="T29" fmla="*/ 29633 h 1240367"/>
              <a:gd name="T30" fmla="*/ 1062566 w 1062566"/>
              <a:gd name="T31" fmla="*/ 88900 h 1240367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062566"/>
              <a:gd name="T49" fmla="*/ 0 h 1240367"/>
              <a:gd name="T50" fmla="*/ 1062566 w 1062566"/>
              <a:gd name="T51" fmla="*/ 1240367 h 1240367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062566" h="1240367">
                <a:moveTo>
                  <a:pt x="1062566" y="88900"/>
                </a:moveTo>
                <a:lnTo>
                  <a:pt x="1058333" y="1236133"/>
                </a:lnTo>
                <a:lnTo>
                  <a:pt x="0" y="1240367"/>
                </a:lnTo>
                <a:lnTo>
                  <a:pt x="156633" y="1219200"/>
                </a:lnTo>
                <a:lnTo>
                  <a:pt x="368300" y="1164167"/>
                </a:lnTo>
                <a:lnTo>
                  <a:pt x="474133" y="1092200"/>
                </a:lnTo>
                <a:lnTo>
                  <a:pt x="558800" y="965200"/>
                </a:lnTo>
                <a:lnTo>
                  <a:pt x="618066" y="774700"/>
                </a:lnTo>
                <a:lnTo>
                  <a:pt x="685800" y="567267"/>
                </a:lnTo>
                <a:lnTo>
                  <a:pt x="745066" y="334433"/>
                </a:lnTo>
                <a:lnTo>
                  <a:pt x="800100" y="165100"/>
                </a:lnTo>
                <a:lnTo>
                  <a:pt x="867833" y="67733"/>
                </a:lnTo>
                <a:lnTo>
                  <a:pt x="922866" y="0"/>
                </a:lnTo>
                <a:lnTo>
                  <a:pt x="973666" y="0"/>
                </a:lnTo>
                <a:lnTo>
                  <a:pt x="1016000" y="29633"/>
                </a:lnTo>
                <a:lnTo>
                  <a:pt x="1062566" y="88900"/>
                </a:lnTo>
                <a:close/>
              </a:path>
            </a:pathLst>
          </a:cu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Figura a mano libera 53"/>
          <p:cNvSpPr>
            <a:spLocks noChangeArrowheads="1"/>
          </p:cNvSpPr>
          <p:nvPr/>
        </p:nvSpPr>
        <p:spPr bwMode="auto">
          <a:xfrm>
            <a:off x="6786563" y="4094163"/>
            <a:ext cx="587375" cy="604837"/>
          </a:xfrm>
          <a:custGeom>
            <a:avLst/>
            <a:gdLst>
              <a:gd name="T0" fmla="*/ 0 w 588434"/>
              <a:gd name="T1" fmla="*/ 0 h 605367"/>
              <a:gd name="T2" fmla="*/ 46567 w 588434"/>
              <a:gd name="T3" fmla="*/ 198967 h 605367"/>
              <a:gd name="T4" fmla="*/ 139700 w 588434"/>
              <a:gd name="T5" fmla="*/ 397934 h 605367"/>
              <a:gd name="T6" fmla="*/ 228600 w 588434"/>
              <a:gd name="T7" fmla="*/ 499534 h 605367"/>
              <a:gd name="T8" fmla="*/ 330200 w 588434"/>
              <a:gd name="T9" fmla="*/ 546100 h 605367"/>
              <a:gd name="T10" fmla="*/ 482600 w 588434"/>
              <a:gd name="T11" fmla="*/ 588434 h 605367"/>
              <a:gd name="T12" fmla="*/ 588434 w 588434"/>
              <a:gd name="T13" fmla="*/ 601134 h 605367"/>
              <a:gd name="T14" fmla="*/ 0 w 588434"/>
              <a:gd name="T15" fmla="*/ 605367 h 605367"/>
              <a:gd name="T16" fmla="*/ 0 w 588434"/>
              <a:gd name="T17" fmla="*/ 0 h 60536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88434"/>
              <a:gd name="T28" fmla="*/ 0 h 605367"/>
              <a:gd name="T29" fmla="*/ 588434 w 588434"/>
              <a:gd name="T30" fmla="*/ 605367 h 60536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88434" h="605367">
                <a:moveTo>
                  <a:pt x="0" y="0"/>
                </a:moveTo>
                <a:lnTo>
                  <a:pt x="46567" y="198967"/>
                </a:lnTo>
                <a:lnTo>
                  <a:pt x="139700" y="397934"/>
                </a:lnTo>
                <a:lnTo>
                  <a:pt x="228600" y="499534"/>
                </a:lnTo>
                <a:lnTo>
                  <a:pt x="330200" y="546100"/>
                </a:lnTo>
                <a:lnTo>
                  <a:pt x="482600" y="588434"/>
                </a:lnTo>
                <a:lnTo>
                  <a:pt x="588434" y="601134"/>
                </a:lnTo>
                <a:lnTo>
                  <a:pt x="0" y="605367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Text Box 39"/>
          <p:cNvSpPr txBox="1">
            <a:spLocks noChangeArrowheads="1"/>
          </p:cNvSpPr>
          <p:nvPr/>
        </p:nvSpPr>
        <p:spPr bwMode="auto">
          <a:xfrm>
            <a:off x="7467600" y="2438400"/>
            <a:ext cx="64633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−2ln </a:t>
            </a:r>
            <a:r>
              <a:rPr lang="en-US" sz="1400" i="1" dirty="0" err="1">
                <a:solidFill>
                  <a:schemeClr val="accent2"/>
                </a:solidFill>
              </a:rPr>
              <a:t>λ</a:t>
            </a:r>
            <a:endParaRPr lang="en-US" sz="1400" dirty="0">
              <a:solidFill>
                <a:schemeClr val="accent2"/>
              </a:solidFill>
            </a:endParaRPr>
          </a:p>
        </p:txBody>
      </p:sp>
      <p:sp>
        <p:nvSpPr>
          <p:cNvPr id="11" name="Line 38"/>
          <p:cNvSpPr>
            <a:spLocks noChangeShapeType="1"/>
          </p:cNvSpPr>
          <p:nvPr/>
        </p:nvSpPr>
        <p:spPr bwMode="auto">
          <a:xfrm flipV="1">
            <a:off x="5791200" y="796925"/>
            <a:ext cx="0" cy="1585913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CasellaDiTesto 11"/>
          <p:cNvSpPr txBox="1"/>
          <p:nvPr/>
        </p:nvSpPr>
        <p:spPr>
          <a:xfrm>
            <a:off x="6934200" y="609600"/>
            <a:ext cx="52251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latin typeface="+mn-lt"/>
              </a:rPr>
              <a:t>exp.</a:t>
            </a:r>
            <a:br>
              <a:rPr lang="en-US" sz="1200" dirty="0">
                <a:latin typeface="+mn-lt"/>
              </a:rPr>
            </a:br>
            <a:r>
              <a:rPr lang="en-US" sz="1200" dirty="0">
                <a:latin typeface="+mn-lt"/>
              </a:rPr>
              <a:t>for </a:t>
            </a:r>
            <a:r>
              <a:rPr lang="en-US" sz="1200" i="1" dirty="0" err="1">
                <a:solidFill>
                  <a:srgbClr val="3333CC"/>
                </a:solidFill>
                <a:latin typeface="+mj-lt"/>
              </a:rPr>
              <a:t>b</a:t>
            </a:r>
            <a:endParaRPr lang="en-US" sz="1200" i="1" dirty="0">
              <a:solidFill>
                <a:srgbClr val="3333CC"/>
              </a:solidFill>
              <a:latin typeface="+mj-lt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6013321" y="609600"/>
            <a:ext cx="67177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200" dirty="0">
                <a:latin typeface="+mn-lt"/>
              </a:rPr>
              <a:t>exp.</a:t>
            </a:r>
            <a:br>
              <a:rPr lang="en-US" sz="1200" dirty="0">
                <a:latin typeface="+mn-lt"/>
              </a:rPr>
            </a:br>
            <a:r>
              <a:rPr lang="en-US" sz="1200" dirty="0">
                <a:latin typeface="+mn-lt"/>
              </a:rPr>
              <a:t>for </a:t>
            </a:r>
            <a:r>
              <a:rPr lang="en-US" sz="1200" i="1" dirty="0" err="1">
                <a:solidFill>
                  <a:srgbClr val="3333CC"/>
                </a:solidFill>
                <a:latin typeface="+mj-lt"/>
              </a:rPr>
              <a:t>s</a:t>
            </a:r>
            <a:r>
              <a:rPr lang="en-US" sz="1200" dirty="0" err="1">
                <a:solidFill>
                  <a:srgbClr val="3333CC"/>
                </a:solidFill>
                <a:latin typeface="+mj-lt"/>
              </a:rPr>
              <a:t>+</a:t>
            </a:r>
            <a:r>
              <a:rPr lang="en-US" sz="1200" i="1" dirty="0" err="1">
                <a:solidFill>
                  <a:srgbClr val="3333CC"/>
                </a:solidFill>
                <a:latin typeface="+mj-lt"/>
              </a:rPr>
              <a:t>b</a:t>
            </a:r>
            <a:endParaRPr lang="en-US" sz="1200" i="1" dirty="0">
              <a:solidFill>
                <a:srgbClr val="3333CC"/>
              </a:solidFill>
              <a:latin typeface="+mj-lt"/>
            </a:endParaRPr>
          </a:p>
        </p:txBody>
      </p:sp>
      <p:sp>
        <p:nvSpPr>
          <p:cNvPr id="14" name="Figura a mano libera 26"/>
          <p:cNvSpPr>
            <a:spLocks noChangeArrowheads="1"/>
          </p:cNvSpPr>
          <p:nvPr/>
        </p:nvSpPr>
        <p:spPr bwMode="auto">
          <a:xfrm>
            <a:off x="6269038" y="2303463"/>
            <a:ext cx="365125" cy="79375"/>
          </a:xfrm>
          <a:custGeom>
            <a:avLst/>
            <a:gdLst>
              <a:gd name="T0" fmla="*/ 364066 w 364066"/>
              <a:gd name="T1" fmla="*/ 0 h 80434"/>
              <a:gd name="T2" fmla="*/ 359833 w 364066"/>
              <a:gd name="T3" fmla="*/ 76200 h 80434"/>
              <a:gd name="T4" fmla="*/ 0 w 364066"/>
              <a:gd name="T5" fmla="*/ 80434 h 80434"/>
              <a:gd name="T6" fmla="*/ 364066 w 364066"/>
              <a:gd name="T7" fmla="*/ 0 h 80434"/>
              <a:gd name="T8" fmla="*/ 0 60000 65536"/>
              <a:gd name="T9" fmla="*/ 0 60000 65536"/>
              <a:gd name="T10" fmla="*/ 0 60000 65536"/>
              <a:gd name="T11" fmla="*/ 0 60000 65536"/>
              <a:gd name="T12" fmla="*/ 0 w 364066"/>
              <a:gd name="T13" fmla="*/ 0 h 80434"/>
              <a:gd name="T14" fmla="*/ 364066 w 364066"/>
              <a:gd name="T15" fmla="*/ 80434 h 8043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4066" h="80434">
                <a:moveTo>
                  <a:pt x="364066" y="0"/>
                </a:moveTo>
                <a:lnTo>
                  <a:pt x="359833" y="76200"/>
                </a:lnTo>
                <a:lnTo>
                  <a:pt x="0" y="80434"/>
                </a:lnTo>
                <a:lnTo>
                  <a:pt x="364066" y="0"/>
                </a:lnTo>
                <a:close/>
              </a:path>
            </a:pathLst>
          </a:cu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Figura a mano libera 28"/>
          <p:cNvSpPr>
            <a:spLocks noChangeArrowheads="1"/>
          </p:cNvSpPr>
          <p:nvPr/>
        </p:nvSpPr>
        <p:spPr bwMode="auto">
          <a:xfrm>
            <a:off x="6629400" y="1409700"/>
            <a:ext cx="693738" cy="973138"/>
          </a:xfrm>
          <a:custGeom>
            <a:avLst/>
            <a:gdLst>
              <a:gd name="T0" fmla="*/ 0 w 694267"/>
              <a:gd name="T1" fmla="*/ 0 h 973667"/>
              <a:gd name="T2" fmla="*/ 0 w 694267"/>
              <a:gd name="T3" fmla="*/ 969433 h 973667"/>
              <a:gd name="T4" fmla="*/ 694267 w 694267"/>
              <a:gd name="T5" fmla="*/ 973667 h 973667"/>
              <a:gd name="T6" fmla="*/ 448733 w 694267"/>
              <a:gd name="T7" fmla="*/ 914400 h 973667"/>
              <a:gd name="T8" fmla="*/ 309033 w 694267"/>
              <a:gd name="T9" fmla="*/ 850900 h 973667"/>
              <a:gd name="T10" fmla="*/ 194733 w 694267"/>
              <a:gd name="T11" fmla="*/ 723900 h 973667"/>
              <a:gd name="T12" fmla="*/ 135467 w 694267"/>
              <a:gd name="T13" fmla="*/ 550333 h 973667"/>
              <a:gd name="T14" fmla="*/ 63500 w 694267"/>
              <a:gd name="T15" fmla="*/ 275167 h 973667"/>
              <a:gd name="T16" fmla="*/ 25400 w 694267"/>
              <a:gd name="T17" fmla="*/ 93133 h 973667"/>
              <a:gd name="T18" fmla="*/ 0 w 694267"/>
              <a:gd name="T19" fmla="*/ 0 h 97366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94267"/>
              <a:gd name="T31" fmla="*/ 0 h 973667"/>
              <a:gd name="T32" fmla="*/ 694267 w 694267"/>
              <a:gd name="T33" fmla="*/ 973667 h 97366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94267" h="973667">
                <a:moveTo>
                  <a:pt x="0" y="0"/>
                </a:moveTo>
                <a:lnTo>
                  <a:pt x="0" y="969433"/>
                </a:lnTo>
                <a:lnTo>
                  <a:pt x="694267" y="973667"/>
                </a:lnTo>
                <a:lnTo>
                  <a:pt x="448733" y="914400"/>
                </a:lnTo>
                <a:lnTo>
                  <a:pt x="309033" y="850900"/>
                </a:lnTo>
                <a:lnTo>
                  <a:pt x="194733" y="723900"/>
                </a:lnTo>
                <a:lnTo>
                  <a:pt x="135467" y="550333"/>
                </a:lnTo>
                <a:lnTo>
                  <a:pt x="63500" y="275167"/>
                </a:lnTo>
                <a:lnTo>
                  <a:pt x="25400" y="93133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Freeform 44"/>
          <p:cNvSpPr>
            <a:spLocks/>
          </p:cNvSpPr>
          <p:nvPr/>
        </p:nvSpPr>
        <p:spPr bwMode="auto">
          <a:xfrm>
            <a:off x="5473700" y="1143000"/>
            <a:ext cx="1841500" cy="1231900"/>
          </a:xfrm>
          <a:custGeom>
            <a:avLst/>
            <a:gdLst>
              <a:gd name="T0" fmla="*/ 0 w 950"/>
              <a:gd name="T1" fmla="*/ 2147483647 h 536"/>
              <a:gd name="T2" fmla="*/ 2147483647 w 950"/>
              <a:gd name="T3" fmla="*/ 2147483647 h 536"/>
              <a:gd name="T4" fmla="*/ 2147483647 w 950"/>
              <a:gd name="T5" fmla="*/ 2147483647 h 536"/>
              <a:gd name="T6" fmla="*/ 2147483647 w 950"/>
              <a:gd name="T7" fmla="*/ 2147483647 h 536"/>
              <a:gd name="T8" fmla="*/ 2147483647 w 950"/>
              <a:gd name="T9" fmla="*/ 0 h 536"/>
              <a:gd name="T10" fmla="*/ 2147483647 w 950"/>
              <a:gd name="T11" fmla="*/ 2147483647 h 536"/>
              <a:gd name="T12" fmla="*/ 2147483647 w 950"/>
              <a:gd name="T13" fmla="*/ 2147483647 h 536"/>
              <a:gd name="T14" fmla="*/ 2147483647 w 950"/>
              <a:gd name="T15" fmla="*/ 2147483647 h 536"/>
              <a:gd name="T16" fmla="*/ 2147483647 w 950"/>
              <a:gd name="T17" fmla="*/ 2147483647 h 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50"/>
              <a:gd name="T28" fmla="*/ 0 h 536"/>
              <a:gd name="T29" fmla="*/ 950 w 950"/>
              <a:gd name="T30" fmla="*/ 536 h 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50" h="536">
                <a:moveTo>
                  <a:pt x="0" y="536"/>
                </a:moveTo>
                <a:cubicBezTo>
                  <a:pt x="86" y="528"/>
                  <a:pt x="173" y="521"/>
                  <a:pt x="226" y="491"/>
                </a:cubicBezTo>
                <a:cubicBezTo>
                  <a:pt x="279" y="461"/>
                  <a:pt x="288" y="418"/>
                  <a:pt x="317" y="355"/>
                </a:cubicBezTo>
                <a:cubicBezTo>
                  <a:pt x="346" y="292"/>
                  <a:pt x="371" y="169"/>
                  <a:pt x="401" y="110"/>
                </a:cubicBezTo>
                <a:cubicBezTo>
                  <a:pt x="431" y="51"/>
                  <a:pt x="465" y="0"/>
                  <a:pt x="497" y="0"/>
                </a:cubicBezTo>
                <a:cubicBezTo>
                  <a:pt x="529" y="0"/>
                  <a:pt x="565" y="51"/>
                  <a:pt x="593" y="110"/>
                </a:cubicBezTo>
                <a:cubicBezTo>
                  <a:pt x="621" y="169"/>
                  <a:pt x="638" y="293"/>
                  <a:pt x="665" y="356"/>
                </a:cubicBezTo>
                <a:cubicBezTo>
                  <a:pt x="692" y="419"/>
                  <a:pt x="711" y="458"/>
                  <a:pt x="758" y="488"/>
                </a:cubicBezTo>
                <a:cubicBezTo>
                  <a:pt x="805" y="518"/>
                  <a:pt x="910" y="526"/>
                  <a:pt x="950" y="536"/>
                </a:cubicBezTo>
              </a:path>
            </a:pathLst>
          </a:custGeom>
          <a:noFill/>
          <a:ln w="28575">
            <a:solidFill>
              <a:schemeClr val="accent1"/>
            </a:solidFill>
            <a:prstDash val="sysDash"/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" name="Freeform 42"/>
          <p:cNvSpPr>
            <a:spLocks/>
          </p:cNvSpPr>
          <p:nvPr/>
        </p:nvSpPr>
        <p:spPr bwMode="auto">
          <a:xfrm>
            <a:off x="6248400" y="1143000"/>
            <a:ext cx="1841500" cy="1231900"/>
          </a:xfrm>
          <a:custGeom>
            <a:avLst/>
            <a:gdLst>
              <a:gd name="T0" fmla="*/ 0 w 950"/>
              <a:gd name="T1" fmla="*/ 2147483647 h 536"/>
              <a:gd name="T2" fmla="*/ 2147483647 w 950"/>
              <a:gd name="T3" fmla="*/ 2147483647 h 536"/>
              <a:gd name="T4" fmla="*/ 2147483647 w 950"/>
              <a:gd name="T5" fmla="*/ 2147483647 h 536"/>
              <a:gd name="T6" fmla="*/ 2147483647 w 950"/>
              <a:gd name="T7" fmla="*/ 2147483647 h 536"/>
              <a:gd name="T8" fmla="*/ 2147483647 w 950"/>
              <a:gd name="T9" fmla="*/ 0 h 536"/>
              <a:gd name="T10" fmla="*/ 2147483647 w 950"/>
              <a:gd name="T11" fmla="*/ 2147483647 h 536"/>
              <a:gd name="T12" fmla="*/ 2147483647 w 950"/>
              <a:gd name="T13" fmla="*/ 2147483647 h 536"/>
              <a:gd name="T14" fmla="*/ 2147483647 w 950"/>
              <a:gd name="T15" fmla="*/ 2147483647 h 536"/>
              <a:gd name="T16" fmla="*/ 2147483647 w 950"/>
              <a:gd name="T17" fmla="*/ 2147483647 h 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50"/>
              <a:gd name="T28" fmla="*/ 0 h 536"/>
              <a:gd name="T29" fmla="*/ 950 w 950"/>
              <a:gd name="T30" fmla="*/ 536 h 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50" h="536">
                <a:moveTo>
                  <a:pt x="0" y="536"/>
                </a:moveTo>
                <a:cubicBezTo>
                  <a:pt x="86" y="528"/>
                  <a:pt x="173" y="521"/>
                  <a:pt x="226" y="491"/>
                </a:cubicBezTo>
                <a:cubicBezTo>
                  <a:pt x="279" y="461"/>
                  <a:pt x="288" y="418"/>
                  <a:pt x="317" y="355"/>
                </a:cubicBezTo>
                <a:cubicBezTo>
                  <a:pt x="346" y="292"/>
                  <a:pt x="371" y="169"/>
                  <a:pt x="401" y="110"/>
                </a:cubicBezTo>
                <a:cubicBezTo>
                  <a:pt x="431" y="51"/>
                  <a:pt x="465" y="0"/>
                  <a:pt x="497" y="0"/>
                </a:cubicBezTo>
                <a:cubicBezTo>
                  <a:pt x="529" y="0"/>
                  <a:pt x="565" y="51"/>
                  <a:pt x="593" y="110"/>
                </a:cubicBezTo>
                <a:cubicBezTo>
                  <a:pt x="621" y="169"/>
                  <a:pt x="638" y="293"/>
                  <a:pt x="665" y="356"/>
                </a:cubicBezTo>
                <a:cubicBezTo>
                  <a:pt x="692" y="419"/>
                  <a:pt x="711" y="458"/>
                  <a:pt x="758" y="488"/>
                </a:cubicBezTo>
                <a:cubicBezTo>
                  <a:pt x="805" y="518"/>
                  <a:pt x="910" y="526"/>
                  <a:pt x="950" y="536"/>
                </a:cubicBezTo>
              </a:path>
            </a:pathLst>
          </a:custGeom>
          <a:noFill/>
          <a:ln w="28575">
            <a:solidFill>
              <a:schemeClr val="accent1"/>
            </a:solidFill>
            <a:prstDash val="sysDash"/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Line 43"/>
          <p:cNvSpPr>
            <a:spLocks noChangeShapeType="1"/>
          </p:cNvSpPr>
          <p:nvPr/>
        </p:nvSpPr>
        <p:spPr bwMode="auto">
          <a:xfrm flipV="1">
            <a:off x="6629400" y="1066800"/>
            <a:ext cx="0" cy="13144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Line 40"/>
          <p:cNvSpPr>
            <a:spLocks noChangeShapeType="1"/>
          </p:cNvSpPr>
          <p:nvPr/>
        </p:nvSpPr>
        <p:spPr bwMode="auto">
          <a:xfrm flipV="1">
            <a:off x="5410200" y="2381250"/>
            <a:ext cx="282575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20" name="Connettore 2 19"/>
          <p:cNvCxnSpPr/>
          <p:nvPr/>
        </p:nvCxnSpPr>
        <p:spPr bwMode="auto">
          <a:xfrm rot="10800000" flipV="1">
            <a:off x="7019925" y="1609725"/>
            <a:ext cx="762000" cy="609600"/>
          </a:xfrm>
          <a:prstGeom prst="straightConnector1">
            <a:avLst/>
          </a:prstGeom>
          <a:ln>
            <a:headEnd type="none" w="med" len="med"/>
            <a:tailEnd type="triangle" w="med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Connettore 2 20"/>
          <p:cNvCxnSpPr/>
          <p:nvPr/>
        </p:nvCxnSpPr>
        <p:spPr bwMode="auto">
          <a:xfrm rot="16200000" flipH="1">
            <a:off x="5867400" y="1676400"/>
            <a:ext cx="685800" cy="533400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 w="med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2" name="CasellaDiTesto 36"/>
          <p:cNvSpPr txBox="1">
            <a:spLocks noChangeArrowheads="1"/>
          </p:cNvSpPr>
          <p:nvPr/>
        </p:nvSpPr>
        <p:spPr bwMode="auto">
          <a:xfrm>
            <a:off x="5280025" y="1209675"/>
            <a:ext cx="79380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 dirty="0" err="1">
                <a:solidFill>
                  <a:srgbClr val="FF0000"/>
                </a:solidFill>
              </a:rPr>
              <a:t>p</a:t>
            </a:r>
            <a:r>
              <a:rPr lang="en-US" sz="2000" i="1" baseline="-25000" dirty="0" err="1">
                <a:solidFill>
                  <a:srgbClr val="FF0000"/>
                </a:solidFill>
              </a:rPr>
              <a:t>b</a:t>
            </a:r>
            <a:r>
              <a:rPr lang="en-US" sz="2000" dirty="0">
                <a:solidFill>
                  <a:srgbClr val="FF0000"/>
                </a:solidFill>
              </a:rPr>
              <a:t> ~ 0</a:t>
            </a:r>
            <a:endParaRPr lang="en-US" sz="2000" baseline="-25000" dirty="0">
              <a:solidFill>
                <a:srgbClr val="FF0000"/>
              </a:solidFill>
            </a:endParaRPr>
          </a:p>
        </p:txBody>
      </p:sp>
      <p:sp>
        <p:nvSpPr>
          <p:cNvPr id="23" name="CasellaDiTesto 37"/>
          <p:cNvSpPr txBox="1">
            <a:spLocks noChangeArrowheads="1"/>
          </p:cNvSpPr>
          <p:nvPr/>
        </p:nvSpPr>
        <p:spPr bwMode="auto">
          <a:xfrm>
            <a:off x="7467600" y="1143000"/>
            <a:ext cx="122501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 dirty="0" err="1">
                <a:solidFill>
                  <a:srgbClr val="0000FF"/>
                </a:solidFill>
              </a:rPr>
              <a:t>p</a:t>
            </a:r>
            <a:r>
              <a:rPr lang="en-US" sz="2000" i="1" baseline="-25000" dirty="0" err="1">
                <a:solidFill>
                  <a:srgbClr val="0000FF"/>
                </a:solidFill>
              </a:rPr>
              <a:t>s</a:t>
            </a:r>
            <a:r>
              <a:rPr lang="en-US" sz="2000" baseline="-25000" dirty="0" err="1">
                <a:solidFill>
                  <a:srgbClr val="0000FF"/>
                </a:solidFill>
              </a:rPr>
              <a:t>+</a:t>
            </a:r>
            <a:r>
              <a:rPr lang="en-US" sz="2000" i="1" baseline="-25000" dirty="0" err="1">
                <a:solidFill>
                  <a:srgbClr val="0000FF"/>
                </a:solidFill>
              </a:rPr>
              <a:t>b</a:t>
            </a:r>
            <a:r>
              <a:rPr lang="en-US" sz="2000" dirty="0">
                <a:solidFill>
                  <a:srgbClr val="0000FF"/>
                </a:solidFill>
              </a:rPr>
              <a:t> ~ CL</a:t>
            </a:r>
            <a:r>
              <a:rPr lang="en-US" sz="2000" i="1" baseline="-25000" dirty="0">
                <a:solidFill>
                  <a:srgbClr val="0000FF"/>
                </a:solidFill>
              </a:rPr>
              <a:t>s</a:t>
            </a:r>
          </a:p>
        </p:txBody>
      </p:sp>
      <p:sp>
        <p:nvSpPr>
          <p:cNvPr id="24" name="Text Box 39"/>
          <p:cNvSpPr txBox="1">
            <a:spLocks noChangeArrowheads="1"/>
          </p:cNvSpPr>
          <p:nvPr/>
        </p:nvSpPr>
        <p:spPr bwMode="auto">
          <a:xfrm>
            <a:off x="7467600" y="4762500"/>
            <a:ext cx="64633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−2ln </a:t>
            </a:r>
            <a:r>
              <a:rPr lang="en-US" sz="1400" i="1" dirty="0" err="1">
                <a:solidFill>
                  <a:schemeClr val="accent2"/>
                </a:solidFill>
              </a:rPr>
              <a:t>λ</a:t>
            </a:r>
            <a:endParaRPr lang="en-US" sz="1400" dirty="0">
              <a:solidFill>
                <a:schemeClr val="accent2"/>
              </a:solidFill>
            </a:endParaRPr>
          </a:p>
        </p:txBody>
      </p:sp>
      <p:sp>
        <p:nvSpPr>
          <p:cNvPr id="25" name="Line 38"/>
          <p:cNvSpPr>
            <a:spLocks noChangeShapeType="1"/>
          </p:cNvSpPr>
          <p:nvPr/>
        </p:nvSpPr>
        <p:spPr bwMode="auto">
          <a:xfrm flipV="1">
            <a:off x="5791200" y="3121025"/>
            <a:ext cx="0" cy="1585913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CasellaDiTesto 25"/>
          <p:cNvSpPr txBox="1"/>
          <p:nvPr/>
        </p:nvSpPr>
        <p:spPr>
          <a:xfrm>
            <a:off x="6705600" y="2933700"/>
            <a:ext cx="52251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latin typeface="+mn-lt"/>
              </a:rPr>
              <a:t>exp.</a:t>
            </a:r>
            <a:br>
              <a:rPr lang="en-US" sz="1200" dirty="0">
                <a:latin typeface="+mn-lt"/>
              </a:rPr>
            </a:br>
            <a:r>
              <a:rPr lang="en-US" sz="1200" dirty="0">
                <a:latin typeface="+mn-lt"/>
              </a:rPr>
              <a:t>for </a:t>
            </a:r>
            <a:r>
              <a:rPr lang="en-US" sz="1200" i="1" dirty="0" err="1">
                <a:solidFill>
                  <a:srgbClr val="3333CC"/>
                </a:solidFill>
                <a:latin typeface="+mj-lt"/>
              </a:rPr>
              <a:t>b</a:t>
            </a:r>
            <a:endParaRPr lang="en-US" sz="1200" i="1" dirty="0">
              <a:solidFill>
                <a:srgbClr val="3333CC"/>
              </a:solidFill>
              <a:latin typeface="+mj-lt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6013321" y="2933700"/>
            <a:ext cx="67177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200" dirty="0">
                <a:latin typeface="+mn-lt"/>
              </a:rPr>
              <a:t>exp.</a:t>
            </a:r>
            <a:br>
              <a:rPr lang="en-US" sz="1200" dirty="0">
                <a:latin typeface="+mn-lt"/>
              </a:rPr>
            </a:br>
            <a:r>
              <a:rPr lang="en-US" sz="1200" dirty="0">
                <a:latin typeface="+mn-lt"/>
              </a:rPr>
              <a:t>for </a:t>
            </a:r>
            <a:r>
              <a:rPr lang="en-US" sz="1200" i="1" dirty="0" err="1">
                <a:solidFill>
                  <a:srgbClr val="3333CC"/>
                </a:solidFill>
                <a:latin typeface="+mj-lt"/>
              </a:rPr>
              <a:t>s</a:t>
            </a:r>
            <a:r>
              <a:rPr lang="en-US" sz="1200" dirty="0" err="1">
                <a:solidFill>
                  <a:srgbClr val="3333CC"/>
                </a:solidFill>
                <a:latin typeface="+mj-lt"/>
              </a:rPr>
              <a:t>+</a:t>
            </a:r>
            <a:r>
              <a:rPr lang="en-US" sz="1200" i="1" dirty="0" err="1">
                <a:solidFill>
                  <a:srgbClr val="3333CC"/>
                </a:solidFill>
                <a:latin typeface="+mj-lt"/>
              </a:rPr>
              <a:t>b</a:t>
            </a:r>
            <a:endParaRPr lang="en-US" sz="1200" i="1" dirty="0">
              <a:solidFill>
                <a:srgbClr val="3333CC"/>
              </a:solidFill>
              <a:latin typeface="+mj-lt"/>
            </a:endParaRPr>
          </a:p>
        </p:txBody>
      </p:sp>
      <p:sp>
        <p:nvSpPr>
          <p:cNvPr id="28" name="Freeform 44"/>
          <p:cNvSpPr>
            <a:spLocks/>
          </p:cNvSpPr>
          <p:nvPr/>
        </p:nvSpPr>
        <p:spPr bwMode="auto">
          <a:xfrm>
            <a:off x="5549900" y="3467100"/>
            <a:ext cx="1841500" cy="1231900"/>
          </a:xfrm>
          <a:custGeom>
            <a:avLst/>
            <a:gdLst>
              <a:gd name="T0" fmla="*/ 0 w 950"/>
              <a:gd name="T1" fmla="*/ 2147483647 h 536"/>
              <a:gd name="T2" fmla="*/ 2147483647 w 950"/>
              <a:gd name="T3" fmla="*/ 2147483647 h 536"/>
              <a:gd name="T4" fmla="*/ 2147483647 w 950"/>
              <a:gd name="T5" fmla="*/ 2147483647 h 536"/>
              <a:gd name="T6" fmla="*/ 2147483647 w 950"/>
              <a:gd name="T7" fmla="*/ 2147483647 h 536"/>
              <a:gd name="T8" fmla="*/ 2147483647 w 950"/>
              <a:gd name="T9" fmla="*/ 0 h 536"/>
              <a:gd name="T10" fmla="*/ 2147483647 w 950"/>
              <a:gd name="T11" fmla="*/ 2147483647 h 536"/>
              <a:gd name="T12" fmla="*/ 2147483647 w 950"/>
              <a:gd name="T13" fmla="*/ 2147483647 h 536"/>
              <a:gd name="T14" fmla="*/ 2147483647 w 950"/>
              <a:gd name="T15" fmla="*/ 2147483647 h 536"/>
              <a:gd name="T16" fmla="*/ 2147483647 w 950"/>
              <a:gd name="T17" fmla="*/ 2147483647 h 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50"/>
              <a:gd name="T28" fmla="*/ 0 h 536"/>
              <a:gd name="T29" fmla="*/ 950 w 950"/>
              <a:gd name="T30" fmla="*/ 536 h 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50" h="536">
                <a:moveTo>
                  <a:pt x="0" y="536"/>
                </a:moveTo>
                <a:cubicBezTo>
                  <a:pt x="86" y="528"/>
                  <a:pt x="173" y="521"/>
                  <a:pt x="226" y="491"/>
                </a:cubicBezTo>
                <a:cubicBezTo>
                  <a:pt x="279" y="461"/>
                  <a:pt x="288" y="418"/>
                  <a:pt x="317" y="355"/>
                </a:cubicBezTo>
                <a:cubicBezTo>
                  <a:pt x="346" y="292"/>
                  <a:pt x="371" y="169"/>
                  <a:pt x="401" y="110"/>
                </a:cubicBezTo>
                <a:cubicBezTo>
                  <a:pt x="431" y="51"/>
                  <a:pt x="465" y="0"/>
                  <a:pt x="497" y="0"/>
                </a:cubicBezTo>
                <a:cubicBezTo>
                  <a:pt x="529" y="0"/>
                  <a:pt x="565" y="51"/>
                  <a:pt x="593" y="110"/>
                </a:cubicBezTo>
                <a:cubicBezTo>
                  <a:pt x="621" y="169"/>
                  <a:pt x="638" y="293"/>
                  <a:pt x="665" y="356"/>
                </a:cubicBezTo>
                <a:cubicBezTo>
                  <a:pt x="692" y="419"/>
                  <a:pt x="711" y="458"/>
                  <a:pt x="758" y="488"/>
                </a:cubicBezTo>
                <a:cubicBezTo>
                  <a:pt x="805" y="518"/>
                  <a:pt x="910" y="526"/>
                  <a:pt x="950" y="536"/>
                </a:cubicBezTo>
              </a:path>
            </a:pathLst>
          </a:custGeom>
          <a:noFill/>
          <a:ln w="28575">
            <a:solidFill>
              <a:schemeClr val="accent1"/>
            </a:solidFill>
            <a:prstDash val="sysDash"/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" name="Line 43"/>
          <p:cNvSpPr>
            <a:spLocks noChangeShapeType="1"/>
          </p:cNvSpPr>
          <p:nvPr/>
        </p:nvSpPr>
        <p:spPr bwMode="auto">
          <a:xfrm flipV="1">
            <a:off x="6781800" y="3390900"/>
            <a:ext cx="0" cy="13144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" name="Line 40"/>
          <p:cNvSpPr>
            <a:spLocks noChangeShapeType="1"/>
          </p:cNvSpPr>
          <p:nvPr/>
        </p:nvSpPr>
        <p:spPr bwMode="auto">
          <a:xfrm flipV="1">
            <a:off x="5410200" y="4705350"/>
            <a:ext cx="282575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Freeform 42"/>
          <p:cNvSpPr>
            <a:spLocks/>
          </p:cNvSpPr>
          <p:nvPr/>
        </p:nvSpPr>
        <p:spPr bwMode="auto">
          <a:xfrm>
            <a:off x="5715000" y="3467100"/>
            <a:ext cx="1841500" cy="1231900"/>
          </a:xfrm>
          <a:custGeom>
            <a:avLst/>
            <a:gdLst>
              <a:gd name="T0" fmla="*/ 0 w 950"/>
              <a:gd name="T1" fmla="*/ 2147483647 h 536"/>
              <a:gd name="T2" fmla="*/ 2147483647 w 950"/>
              <a:gd name="T3" fmla="*/ 2147483647 h 536"/>
              <a:gd name="T4" fmla="*/ 2147483647 w 950"/>
              <a:gd name="T5" fmla="*/ 2147483647 h 536"/>
              <a:gd name="T6" fmla="*/ 2147483647 w 950"/>
              <a:gd name="T7" fmla="*/ 2147483647 h 536"/>
              <a:gd name="T8" fmla="*/ 2147483647 w 950"/>
              <a:gd name="T9" fmla="*/ 0 h 536"/>
              <a:gd name="T10" fmla="*/ 2147483647 w 950"/>
              <a:gd name="T11" fmla="*/ 2147483647 h 536"/>
              <a:gd name="T12" fmla="*/ 2147483647 w 950"/>
              <a:gd name="T13" fmla="*/ 2147483647 h 536"/>
              <a:gd name="T14" fmla="*/ 2147483647 w 950"/>
              <a:gd name="T15" fmla="*/ 2147483647 h 536"/>
              <a:gd name="T16" fmla="*/ 2147483647 w 950"/>
              <a:gd name="T17" fmla="*/ 2147483647 h 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50"/>
              <a:gd name="T28" fmla="*/ 0 h 536"/>
              <a:gd name="T29" fmla="*/ 950 w 950"/>
              <a:gd name="T30" fmla="*/ 536 h 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50" h="536">
                <a:moveTo>
                  <a:pt x="0" y="536"/>
                </a:moveTo>
                <a:cubicBezTo>
                  <a:pt x="86" y="528"/>
                  <a:pt x="173" y="521"/>
                  <a:pt x="226" y="491"/>
                </a:cubicBezTo>
                <a:cubicBezTo>
                  <a:pt x="279" y="461"/>
                  <a:pt x="288" y="418"/>
                  <a:pt x="317" y="355"/>
                </a:cubicBezTo>
                <a:cubicBezTo>
                  <a:pt x="346" y="292"/>
                  <a:pt x="371" y="169"/>
                  <a:pt x="401" y="110"/>
                </a:cubicBezTo>
                <a:cubicBezTo>
                  <a:pt x="431" y="51"/>
                  <a:pt x="465" y="0"/>
                  <a:pt x="497" y="0"/>
                </a:cubicBezTo>
                <a:cubicBezTo>
                  <a:pt x="529" y="0"/>
                  <a:pt x="565" y="51"/>
                  <a:pt x="593" y="110"/>
                </a:cubicBezTo>
                <a:cubicBezTo>
                  <a:pt x="621" y="169"/>
                  <a:pt x="638" y="293"/>
                  <a:pt x="665" y="356"/>
                </a:cubicBezTo>
                <a:cubicBezTo>
                  <a:pt x="692" y="419"/>
                  <a:pt x="711" y="458"/>
                  <a:pt x="758" y="488"/>
                </a:cubicBezTo>
                <a:cubicBezTo>
                  <a:pt x="805" y="518"/>
                  <a:pt x="910" y="526"/>
                  <a:pt x="950" y="536"/>
                </a:cubicBezTo>
              </a:path>
            </a:pathLst>
          </a:custGeom>
          <a:noFill/>
          <a:ln w="28575">
            <a:solidFill>
              <a:schemeClr val="accent1"/>
            </a:solidFill>
            <a:prstDash val="sysDash"/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32" name="Connettore 2 31"/>
          <p:cNvCxnSpPr/>
          <p:nvPr/>
        </p:nvCxnSpPr>
        <p:spPr bwMode="auto">
          <a:xfrm rot="10800000" flipV="1">
            <a:off x="6934200" y="3733800"/>
            <a:ext cx="762000" cy="609600"/>
          </a:xfrm>
          <a:prstGeom prst="straightConnector1">
            <a:avLst/>
          </a:prstGeom>
          <a:ln>
            <a:headEnd type="none" w="med" len="med"/>
            <a:tailEnd type="triangle" w="med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3" name="Connettore 2 32"/>
          <p:cNvCxnSpPr/>
          <p:nvPr/>
        </p:nvCxnSpPr>
        <p:spPr bwMode="auto">
          <a:xfrm rot="16200000" flipH="1">
            <a:off x="5638800" y="3886200"/>
            <a:ext cx="685800" cy="533400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 w="med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4" name="CasellaDiTesto 57"/>
          <p:cNvSpPr txBox="1">
            <a:spLocks noChangeArrowheads="1"/>
          </p:cNvSpPr>
          <p:nvPr/>
        </p:nvSpPr>
        <p:spPr bwMode="auto">
          <a:xfrm>
            <a:off x="5228951" y="3409891"/>
            <a:ext cx="79380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 dirty="0" err="1">
                <a:solidFill>
                  <a:srgbClr val="FF0000"/>
                </a:solidFill>
              </a:rPr>
              <a:t>p</a:t>
            </a:r>
            <a:r>
              <a:rPr lang="en-US" sz="2000" i="1" baseline="-25000" dirty="0" err="1">
                <a:solidFill>
                  <a:srgbClr val="FF0000"/>
                </a:solidFill>
              </a:rPr>
              <a:t>b</a:t>
            </a:r>
            <a:r>
              <a:rPr lang="en-US" sz="2000" dirty="0">
                <a:solidFill>
                  <a:srgbClr val="FF0000"/>
                </a:solidFill>
              </a:rPr>
              <a:t> ~ 1</a:t>
            </a:r>
            <a:endParaRPr lang="en-US" sz="2000" baseline="-25000" dirty="0">
              <a:solidFill>
                <a:srgbClr val="FF0000"/>
              </a:solidFill>
            </a:endParaRPr>
          </a:p>
        </p:txBody>
      </p:sp>
      <p:sp>
        <p:nvSpPr>
          <p:cNvPr id="35" name="CasellaDiTesto 58"/>
          <p:cNvSpPr txBox="1">
            <a:spLocks noChangeArrowheads="1"/>
          </p:cNvSpPr>
          <p:nvPr/>
        </p:nvSpPr>
        <p:spPr bwMode="auto">
          <a:xfrm>
            <a:off x="7315200" y="3276600"/>
            <a:ext cx="122982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 dirty="0" err="1">
                <a:solidFill>
                  <a:srgbClr val="0000FF"/>
                </a:solidFill>
              </a:rPr>
              <a:t>p</a:t>
            </a:r>
            <a:r>
              <a:rPr lang="en-US" sz="2000" i="1" baseline="-25000" dirty="0" err="1">
                <a:solidFill>
                  <a:srgbClr val="0000FF"/>
                </a:solidFill>
              </a:rPr>
              <a:t>s</a:t>
            </a:r>
            <a:r>
              <a:rPr lang="en-US" sz="2000" baseline="-25000" dirty="0" err="1">
                <a:solidFill>
                  <a:srgbClr val="0000FF"/>
                </a:solidFill>
              </a:rPr>
              <a:t>+</a:t>
            </a:r>
            <a:r>
              <a:rPr lang="en-US" sz="2000" i="1" baseline="-25000" dirty="0" err="1">
                <a:solidFill>
                  <a:srgbClr val="0000FF"/>
                </a:solidFill>
              </a:rPr>
              <a:t>b</a:t>
            </a:r>
            <a:r>
              <a:rPr lang="en-US" sz="2000" dirty="0">
                <a:solidFill>
                  <a:srgbClr val="0000FF"/>
                </a:solidFill>
              </a:rPr>
              <a:t> &lt; CL</a:t>
            </a:r>
            <a:r>
              <a:rPr lang="en-US" sz="2000" i="1" baseline="-25000" dirty="0">
                <a:solidFill>
                  <a:srgbClr val="0000FF"/>
                </a:solidFill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12468530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 counting with CL</a:t>
            </a:r>
            <a:r>
              <a:rPr lang="en-US" i="1" baseline="-25000" dirty="0"/>
              <a:t>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000" dirty="0"/>
                  <a:t>Let’s consider the previous event counting experiment, using </a:t>
                </a:r>
                <a:br>
                  <a:rPr lang="en-US" sz="2000" dirty="0"/>
                </a:br>
                <a:r>
                  <a:rPr lang="en-US" sz="2000" i="1" dirty="0">
                    <a:solidFill>
                      <a:schemeClr val="accent2"/>
                    </a:solidFill>
                    <a:latin typeface="+mj-lt"/>
                  </a:rPr>
                  <a:t>n = n</a:t>
                </a:r>
                <a:r>
                  <a:rPr lang="en-US" sz="2000" baseline="30000" dirty="0">
                    <a:solidFill>
                      <a:schemeClr val="accent2"/>
                    </a:solidFill>
                    <a:latin typeface="+mj-lt"/>
                  </a:rPr>
                  <a:t>obs</a:t>
                </a:r>
                <a:r>
                  <a:rPr lang="en-US" sz="2000" dirty="0"/>
                  <a:t> as test statistic. Test statistic: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err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i="1" dirty="0" err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i="1" dirty="0" err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)/</m:t>
                    </m:r>
                    <m:r>
                      <a:rPr lang="en-US" sz="20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>
                  <a:solidFill>
                    <a:schemeClr val="accent2"/>
                  </a:solidFill>
                </a:endParaRPr>
              </a:p>
              <a:p>
                <a:r>
                  <a:rPr lang="en-US" sz="2000" dirty="0"/>
                  <a:t>In this case </a:t>
                </a:r>
                <a:r>
                  <a:rPr lang="en-US" sz="2000" dirty="0">
                    <a:solidFill>
                      <a:srgbClr val="3333CC"/>
                    </a:solidFill>
                    <a:latin typeface="+mj-lt"/>
                  </a:rPr>
                  <a:t>CL</a:t>
                </a:r>
                <a:r>
                  <a:rPr lang="en-US" sz="2000" i="1" baseline="-25000" dirty="0">
                    <a:solidFill>
                      <a:srgbClr val="3333CC"/>
                    </a:solidFill>
                    <a:latin typeface="+mj-lt"/>
                  </a:rPr>
                  <a:t>s</a:t>
                </a:r>
                <a:r>
                  <a:rPr lang="en-US" sz="2000" dirty="0"/>
                  <a:t> can be written as:</a:t>
                </a:r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r>
                  <a:rPr lang="en-US" sz="2000" dirty="0"/>
                  <a:t>Explicitating the Poisson distribution, the computation gives the same result as for the Bayesian case with a uniform prior</a:t>
                </a:r>
              </a:p>
              <a:p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</a:rPr>
                  <a:t>In many cases the </a:t>
                </a:r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  <a:latin typeface="+mj-lt"/>
                  </a:rPr>
                  <a:t>CL</a:t>
                </a:r>
                <a:r>
                  <a:rPr lang="en-US" sz="2000" i="1" baseline="-25000" dirty="0">
                    <a:solidFill>
                      <a:schemeClr val="accent1">
                        <a:lumMod val="50000"/>
                      </a:schemeClr>
                    </a:solidFill>
                    <a:latin typeface="+mj-lt"/>
                  </a:rPr>
                  <a:t>s</a:t>
                </a:r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</a:rPr>
                  <a:t> upper </a:t>
                </a:r>
                <a:b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</a:rPr>
                </a:br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</a:rPr>
                  <a:t>limits give results that are very</a:t>
                </a:r>
                <a:b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</a:rPr>
                </a:br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</a:rPr>
                  <a:t>close, numerically, to Bayesian</a:t>
                </a:r>
                <a:b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</a:rPr>
                </a:br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</a:rPr>
                  <a:t>computations done assuming a</a:t>
                </a:r>
                <a:b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</a:rPr>
                </a:br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</a:rPr>
                  <a:t>uniform prior</a:t>
                </a:r>
              </a:p>
              <a:p>
                <a:r>
                  <a:rPr lang="en-US" sz="2000" dirty="0">
                    <a:solidFill>
                      <a:srgbClr val="800000"/>
                    </a:solidFill>
                  </a:rPr>
                  <a:t>But the interpretation is very</a:t>
                </a:r>
                <a:br>
                  <a:rPr lang="en-US" sz="2000" dirty="0">
                    <a:solidFill>
                      <a:srgbClr val="800000"/>
                    </a:solidFill>
                  </a:rPr>
                </a:br>
                <a:r>
                  <a:rPr lang="en-US" sz="2000" dirty="0">
                    <a:solidFill>
                      <a:srgbClr val="800000"/>
                    </a:solidFill>
                  </a:rPr>
                  <a:t>different from Bayesian limits!</a:t>
                </a:r>
              </a:p>
            </p:txBody>
          </p:sp>
        </mc:Choice>
        <mc:Fallback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53" t="-765" b="-459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692792" y="2308067"/>
            <a:ext cx="3389153" cy="812641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125542" y="4206717"/>
            <a:ext cx="3679310" cy="2102463"/>
          </a:xfrm>
          <a:prstGeom prst="rect">
            <a:avLst/>
          </a:prstGeom>
        </p:spPr>
      </p:pic>
      <p:sp>
        <p:nvSpPr>
          <p:cNvPr id="14" name="AutoShape 11"/>
          <p:cNvSpPr>
            <a:spLocks noChangeArrowheads="1"/>
          </p:cNvSpPr>
          <p:nvPr/>
        </p:nvSpPr>
        <p:spPr bwMode="auto">
          <a:xfrm>
            <a:off x="5071526" y="4181928"/>
            <a:ext cx="3844059" cy="2142000"/>
          </a:xfrm>
          <a:prstGeom prst="roundRect">
            <a:avLst>
              <a:gd name="adj" fmla="val 7028"/>
            </a:avLst>
          </a:prstGeom>
          <a:solidFill>
            <a:schemeClr val="accent1">
              <a:alpha val="10196"/>
            </a:schemeClr>
          </a:solidFill>
          <a:ln w="28575">
            <a:solidFill>
              <a:schemeClr val="accent1"/>
            </a:solidFill>
            <a:round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38511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-109" charset="-128"/>
                <a:cs typeface="ＭＳ Ｐゴシック" pitchFamily="-109" charset="-128"/>
              </a:rPr>
              <a:t>Observations on the CL</a:t>
            </a:r>
            <a:r>
              <a:rPr lang="en-US" i="1" baseline="-25000" dirty="0">
                <a:ea typeface="ＭＳ Ｐゴシック" pitchFamily="-109" charset="-128"/>
                <a:cs typeface="ＭＳ Ｐゴシック" pitchFamily="-109" charset="-128"/>
              </a:rPr>
              <a:t>s</a:t>
            </a:r>
            <a:r>
              <a:rPr lang="en-US" dirty="0">
                <a:ea typeface="ＭＳ Ｐゴシック" pitchFamily="-109" charset="-128"/>
                <a:cs typeface="ＭＳ Ｐゴシック" pitchFamily="-109" charset="-128"/>
              </a:rPr>
              <a:t> method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i="1" dirty="0">
                <a:latin typeface="Times New Roman" charset="0"/>
              </a:rPr>
              <a:t>“A specific modification of a purely classical statistical analysis is used to </a:t>
            </a:r>
            <a:r>
              <a:rPr lang="en-US" sz="2400" i="1" dirty="0">
                <a:solidFill>
                  <a:srgbClr val="800000"/>
                </a:solidFill>
                <a:latin typeface="Times New Roman" charset="0"/>
              </a:rPr>
              <a:t>avoid excluding or discovering signals which the search is in fact not sensitive to</a:t>
            </a:r>
            <a:r>
              <a:rPr lang="en-US" sz="2400" i="1" dirty="0">
                <a:latin typeface="Times New Roman" charset="0"/>
              </a:rPr>
              <a:t>”</a:t>
            </a:r>
          </a:p>
          <a:p>
            <a:pPr>
              <a:lnSpc>
                <a:spcPct val="90000"/>
              </a:lnSpc>
            </a:pPr>
            <a:r>
              <a:rPr lang="en-US" sz="2400" i="1" dirty="0">
                <a:latin typeface="Times New Roman" charset="0"/>
              </a:rPr>
              <a:t>“The use of  CLs is a conscious decision not to insist on the frequentist concept of full coverage (to guarantee that the confidence interval doesn’t include the true value of the parameter in a fixed fraction of experiments).”</a:t>
            </a:r>
          </a:p>
          <a:p>
            <a:pPr>
              <a:lnSpc>
                <a:spcPct val="90000"/>
              </a:lnSpc>
            </a:pPr>
            <a:r>
              <a:rPr lang="en-US" sz="2400" i="1" dirty="0">
                <a:latin typeface="Times New Roman" charset="0"/>
              </a:rPr>
              <a:t>“</a:t>
            </a:r>
            <a:r>
              <a:rPr lang="en-US" sz="2400" i="1" dirty="0">
                <a:solidFill>
                  <a:schemeClr val="accent2"/>
                </a:solidFill>
                <a:latin typeface="Times New Roman" charset="0"/>
              </a:rPr>
              <a:t>confidence intervals obtained in this manner do not have the same interpretation as traditional frequentist confidence intervals nor as Bayesian credible intervals</a:t>
            </a:r>
            <a:r>
              <a:rPr lang="en-US" sz="2400" i="1" dirty="0">
                <a:latin typeface="Times New Roman" charset="0"/>
              </a:rPr>
              <a:t>”</a:t>
            </a:r>
          </a:p>
          <a:p>
            <a:endParaRPr lang="en-US" sz="24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3132138" y="5589588"/>
            <a:ext cx="55753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5F5F5F"/>
                </a:solidFill>
                <a:latin typeface="Arial" charset="0"/>
              </a:rPr>
              <a:t>A. L. Read, Modified frequentist analysis of search results </a:t>
            </a:r>
            <a:br>
              <a:rPr lang="en-US" sz="1400" dirty="0">
                <a:solidFill>
                  <a:srgbClr val="5F5F5F"/>
                </a:solidFill>
                <a:latin typeface="Arial" charset="0"/>
              </a:rPr>
            </a:br>
            <a:r>
              <a:rPr lang="en-US" sz="1400" dirty="0">
                <a:solidFill>
                  <a:srgbClr val="5F5F5F"/>
                </a:solidFill>
                <a:latin typeface="Arial" charset="0"/>
              </a:rPr>
              <a:t>(the </a:t>
            </a:r>
            <a:r>
              <a:rPr lang="en-US" sz="1400" dirty="0" err="1">
                <a:solidFill>
                  <a:srgbClr val="5F5F5F"/>
                </a:solidFill>
                <a:latin typeface="Arial" charset="0"/>
              </a:rPr>
              <a:t>CLls</a:t>
            </a:r>
            <a:r>
              <a:rPr lang="en-US" sz="1400" dirty="0">
                <a:solidFill>
                  <a:srgbClr val="5F5F5F"/>
                </a:solidFill>
                <a:latin typeface="Arial" charset="0"/>
              </a:rPr>
              <a:t> method), 1st Workshop on Confidence Limits, CERN, 2000</a:t>
            </a:r>
          </a:p>
        </p:txBody>
      </p:sp>
    </p:spTree>
    <p:extLst>
      <p:ext uri="{BB962C8B-B14F-4D97-AF65-F5344CB8AC3E}">
        <p14:creationId xmlns:p14="http://schemas.microsoft.com/office/powerpoint/2010/main" val="18526595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General likelihood definition</a:t>
            </a:r>
          </a:p>
        </p:txBody>
      </p:sp>
      <p:sp>
        <p:nvSpPr>
          <p:cNvPr id="62467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>
                <a:ea typeface="ＭＳ Ｐゴシック" charset="-128"/>
                <a:cs typeface="ＭＳ Ｐゴシック" charset="-128"/>
              </a:rPr>
              <a:t>The exact definition of the likelihood function depends on the data model “format”. In general:</a:t>
            </a:r>
          </a:p>
          <a:p>
            <a:endParaRPr lang="en-US" sz="2400">
              <a:ea typeface="ＭＳ Ｐゴシック" charset="-128"/>
              <a:cs typeface="ＭＳ Ｐゴシック" charset="-128"/>
            </a:endParaRPr>
          </a:p>
          <a:p>
            <a:endParaRPr lang="en-US" sz="2400">
              <a:ea typeface="ＭＳ Ｐゴシック" charset="-128"/>
              <a:cs typeface="ＭＳ Ｐゴシック" charset="-128"/>
            </a:endParaRPr>
          </a:p>
          <a:p>
            <a:endParaRPr lang="en-US" sz="2400">
              <a:ea typeface="ＭＳ Ｐゴシック" charset="-128"/>
              <a:cs typeface="ＭＳ Ｐゴシック" charset="-128"/>
            </a:endParaRPr>
          </a:p>
          <a:p>
            <a:endParaRPr lang="en-US" sz="2400">
              <a:ea typeface="ＭＳ Ｐゴシック" charset="-128"/>
              <a:cs typeface="ＭＳ Ｐゴシック" charset="-128"/>
            </a:endParaRPr>
          </a:p>
          <a:p>
            <a:r>
              <a:rPr lang="en-US" sz="2400">
                <a:ea typeface="ＭＳ Ｐゴシック" charset="-128"/>
                <a:cs typeface="ＭＳ Ｐゴシック" charset="-128"/>
              </a:rPr>
              <a:t>Binned case (histogram):</a:t>
            </a:r>
            <a:endParaRPr lang="en-US" sz="2000">
              <a:ea typeface="ＭＳ Ｐゴシック" charset="-128"/>
              <a:cs typeface="ＭＳ Ｐゴシック" charset="-128"/>
            </a:endParaRPr>
          </a:p>
          <a:p>
            <a:endParaRPr lang="en-US" sz="2000">
              <a:ea typeface="ＭＳ Ｐゴシック" charset="-128"/>
              <a:cs typeface="ＭＳ Ｐゴシック" charset="-128"/>
            </a:endParaRPr>
          </a:p>
          <a:p>
            <a:endParaRPr lang="en-US" sz="2000">
              <a:ea typeface="ＭＳ Ｐゴシック" charset="-128"/>
              <a:cs typeface="ＭＳ Ｐゴシック" charset="-128"/>
            </a:endParaRPr>
          </a:p>
          <a:p>
            <a:r>
              <a:rPr lang="en-US" sz="2400">
                <a:ea typeface="ＭＳ Ｐゴシック" charset="-128"/>
                <a:cs typeface="ＭＳ Ｐゴシック" charset="-128"/>
              </a:rPr>
              <a:t>Unbinned case (signal/background PDFs):</a:t>
            </a:r>
          </a:p>
        </p:txBody>
      </p:sp>
      <p:sp>
        <p:nvSpPr>
          <p:cNvPr id="62475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pic>
        <p:nvPicPr>
          <p:cNvPr id="62468" name="Immagin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9775" y="2279650"/>
            <a:ext cx="66929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sellaDiTesto 7"/>
          <p:cNvSpPr txBox="1"/>
          <p:nvPr/>
        </p:nvSpPr>
        <p:spPr>
          <a:xfrm>
            <a:off x="3924300" y="2955925"/>
            <a:ext cx="1519238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1"/>
                </a:solidFill>
                <a:latin typeface="+mn-lt"/>
              </a:rPr>
              <a:t>signal strength</a:t>
            </a:r>
          </a:p>
        </p:txBody>
      </p:sp>
      <p:sp>
        <p:nvSpPr>
          <p:cNvPr id="62470" name="Parentesi graffa chiusa 8"/>
          <p:cNvSpPr>
            <a:spLocks/>
          </p:cNvSpPr>
          <p:nvPr/>
        </p:nvSpPr>
        <p:spPr bwMode="auto">
          <a:xfrm rot="5400000">
            <a:off x="7037387" y="2311401"/>
            <a:ext cx="155575" cy="914400"/>
          </a:xfrm>
          <a:prstGeom prst="rightBrace">
            <a:avLst>
              <a:gd name="adj1" fmla="val 8327"/>
              <a:gd name="adj2" fmla="val 50000"/>
            </a:avLst>
          </a:prstGeom>
          <a:noFill/>
          <a:ln w="28575">
            <a:solidFill>
              <a:srgbClr val="00CC99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cxnSp>
        <p:nvCxnSpPr>
          <p:cNvPr id="62471" name="Connettore 2 9"/>
          <p:cNvCxnSpPr>
            <a:cxnSpLocks noChangeShapeType="1"/>
            <a:stCxn id="8" idx="0"/>
          </p:cNvCxnSpPr>
          <p:nvPr/>
        </p:nvCxnSpPr>
        <p:spPr bwMode="auto">
          <a:xfrm flipV="1">
            <a:off x="4684713" y="2665413"/>
            <a:ext cx="20637" cy="290512"/>
          </a:xfrm>
          <a:prstGeom prst="straightConnector1">
            <a:avLst/>
          </a:prstGeom>
          <a:noFill/>
          <a:ln w="28575">
            <a:solidFill>
              <a:srgbClr val="00CC99"/>
            </a:solidFill>
            <a:round/>
            <a:headEnd/>
            <a:tailEnd type="triangle" w="med" len="med"/>
          </a:ln>
        </p:spPr>
      </p:cxnSp>
      <p:sp>
        <p:nvSpPr>
          <p:cNvPr id="11" name="CasellaDiTesto 10"/>
          <p:cNvSpPr txBox="1"/>
          <p:nvPr/>
        </p:nvSpPr>
        <p:spPr>
          <a:xfrm>
            <a:off x="6022975" y="2932113"/>
            <a:ext cx="2397125" cy="830262"/>
          </a:xfrm>
          <a:prstGeom prst="rect">
            <a:avLst/>
          </a:prstGeom>
          <a:noFill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1"/>
                </a:solidFill>
                <a:latin typeface="Arial" charset="0"/>
              </a:rPr>
              <a:t>nuisance parameters</a:t>
            </a:r>
            <a:br>
              <a:rPr lang="en-US">
                <a:solidFill>
                  <a:schemeClr val="accent1"/>
                </a:solidFill>
                <a:latin typeface="Arial" charset="0"/>
              </a:rPr>
            </a:br>
            <a:r>
              <a:rPr lang="en-US">
                <a:solidFill>
                  <a:schemeClr val="accent1"/>
                </a:solidFill>
                <a:latin typeface="Arial" charset="0"/>
              </a:rPr>
              <a:t>PDF, typically Gaussian,</a:t>
            </a:r>
            <a:br>
              <a:rPr lang="en-US">
                <a:solidFill>
                  <a:schemeClr val="accent1"/>
                </a:solidFill>
                <a:latin typeface="Arial" charset="0"/>
              </a:rPr>
            </a:br>
            <a:r>
              <a:rPr lang="en-US">
                <a:solidFill>
                  <a:schemeClr val="accent1"/>
                </a:solidFill>
                <a:latin typeface="Arial" charset="0"/>
              </a:rPr>
              <a:t>log-normal, flat</a:t>
            </a:r>
          </a:p>
        </p:txBody>
      </p:sp>
      <p:pic>
        <p:nvPicPr>
          <p:cNvPr id="62473" name="Immagine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35250" y="4114800"/>
            <a:ext cx="2962275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4" name="Immagin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97100" y="5410200"/>
            <a:ext cx="4621213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632640" y="2321751"/>
            <a:ext cx="4403695" cy="1111553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Nuisance parameters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Usually, signal extraction procedures (fits, upper limits setting) determine, together with parameters of interest, also nuisance parameters that model effects not strictly related to our final measurement</a:t>
            </a:r>
          </a:p>
          <a:p>
            <a:pPr lvl="1"/>
            <a:r>
              <a:rPr lang="en-US" sz="1800" dirty="0"/>
              <a:t>Background yield and shape</a:t>
            </a:r>
            <a:br>
              <a:rPr lang="en-US" sz="1800" dirty="0"/>
            </a:br>
            <a:r>
              <a:rPr lang="en-US" sz="1800" dirty="0"/>
              <a:t>parameters</a:t>
            </a:r>
          </a:p>
          <a:p>
            <a:pPr lvl="1"/>
            <a:r>
              <a:rPr lang="en-US" sz="1800" dirty="0"/>
              <a:t>Detector resolution</a:t>
            </a:r>
          </a:p>
          <a:p>
            <a:pPr lvl="1"/>
            <a:r>
              <a:rPr lang="en-US" sz="1800" dirty="0"/>
              <a:t>...</a:t>
            </a:r>
          </a:p>
          <a:p>
            <a:r>
              <a:rPr lang="en-US" sz="2000" dirty="0"/>
              <a:t>Nuisance parameters are also used</a:t>
            </a:r>
            <a:br>
              <a:rPr lang="en-US" sz="2000" dirty="0"/>
            </a:br>
            <a:r>
              <a:rPr lang="en-US" sz="2000" dirty="0"/>
              <a:t>to model sources of </a:t>
            </a:r>
            <a:r>
              <a:rPr lang="en-US" sz="2000" dirty="0">
                <a:solidFill>
                  <a:schemeClr val="accent2"/>
                </a:solidFill>
              </a:rPr>
              <a:t>systematic</a:t>
            </a:r>
            <a:br>
              <a:rPr lang="en-US" sz="2000" dirty="0">
                <a:solidFill>
                  <a:schemeClr val="accent2"/>
                </a:solidFill>
              </a:rPr>
            </a:br>
            <a:r>
              <a:rPr lang="en-US" sz="2000" dirty="0">
                <a:solidFill>
                  <a:schemeClr val="accent2"/>
                </a:solidFill>
              </a:rPr>
              <a:t>uncertainties</a:t>
            </a:r>
          </a:p>
          <a:p>
            <a:r>
              <a:rPr lang="en-US" sz="2000" dirty="0"/>
              <a:t>Often referred to nominal values</a:t>
            </a:r>
          </a:p>
          <a:p>
            <a:pPr lvl="1"/>
            <a:r>
              <a:rPr lang="en-US" sz="1600" dirty="0"/>
              <a:t>Examples:</a:t>
            </a:r>
          </a:p>
          <a:p>
            <a:pPr lvl="1"/>
            <a:r>
              <a:rPr lang="en-US" sz="1600" i="1" dirty="0">
                <a:solidFill>
                  <a:schemeClr val="accent2"/>
                </a:solidFill>
                <a:latin typeface="+mj-lt"/>
              </a:rPr>
              <a:t>b</a:t>
            </a:r>
            <a:r>
              <a:rPr lang="en-US" sz="1600" dirty="0">
                <a:solidFill>
                  <a:schemeClr val="accent2"/>
                </a:solidFill>
                <a:latin typeface="+mj-lt"/>
              </a:rPr>
              <a:t> = </a:t>
            </a:r>
            <a:r>
              <a:rPr lang="en-US" sz="1600" i="1" dirty="0">
                <a:solidFill>
                  <a:schemeClr val="accent2"/>
                </a:solidFill>
                <a:latin typeface="+mj-lt"/>
              </a:rPr>
              <a:t>β</a:t>
            </a:r>
            <a:r>
              <a:rPr lang="en-US" sz="1600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600" i="1" dirty="0" err="1">
                <a:solidFill>
                  <a:schemeClr val="accent2"/>
                </a:solidFill>
                <a:latin typeface="+mj-lt"/>
              </a:rPr>
              <a:t>σ</a:t>
            </a:r>
            <a:r>
              <a:rPr lang="en-US" sz="1600" i="1" baseline="-25000" dirty="0" err="1">
                <a:solidFill>
                  <a:schemeClr val="accent2"/>
                </a:solidFill>
                <a:latin typeface="+mj-lt"/>
              </a:rPr>
              <a:t>b</a:t>
            </a:r>
            <a:r>
              <a:rPr lang="en-US" sz="1600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600" i="1" dirty="0">
                <a:solidFill>
                  <a:schemeClr val="accent2"/>
                </a:solidFill>
                <a:latin typeface="+mj-lt"/>
              </a:rPr>
              <a:t>L</a:t>
            </a:r>
            <a:r>
              <a:rPr lang="en-US" sz="1600" baseline="-25000" dirty="0">
                <a:solidFill>
                  <a:schemeClr val="accent2"/>
                </a:solidFill>
                <a:latin typeface="+mj-lt"/>
              </a:rPr>
              <a:t>int</a:t>
            </a:r>
            <a:r>
              <a:rPr lang="en-US" sz="1600" dirty="0"/>
              <a:t> with </a:t>
            </a:r>
            <a:r>
              <a:rPr lang="en-US" sz="1600" i="1" dirty="0">
                <a:solidFill>
                  <a:schemeClr val="accent2"/>
                </a:solidFill>
                <a:latin typeface="+mj-lt"/>
              </a:rPr>
              <a:t>β</a:t>
            </a:r>
            <a:r>
              <a:rPr lang="en-US" sz="1600" baseline="30000" dirty="0">
                <a:solidFill>
                  <a:schemeClr val="accent2"/>
                </a:solidFill>
                <a:latin typeface="+mj-lt"/>
              </a:rPr>
              <a:t>nominal</a:t>
            </a:r>
            <a:r>
              <a:rPr lang="en-US" sz="1600" dirty="0">
                <a:solidFill>
                  <a:schemeClr val="accent2"/>
                </a:solidFill>
                <a:latin typeface="+mj-lt"/>
              </a:rPr>
              <a:t> = 1</a:t>
            </a:r>
          </a:p>
          <a:p>
            <a:pPr lvl="1"/>
            <a:r>
              <a:rPr lang="en-US" sz="1600" i="1" dirty="0">
                <a:solidFill>
                  <a:schemeClr val="accent2"/>
                </a:solidFill>
                <a:latin typeface="+mj-lt"/>
              </a:rPr>
              <a:t>b</a:t>
            </a:r>
            <a:r>
              <a:rPr lang="en-US" sz="1600" dirty="0">
                <a:solidFill>
                  <a:schemeClr val="accent2"/>
                </a:solidFill>
                <a:latin typeface="+mj-lt"/>
              </a:rPr>
              <a:t> = </a:t>
            </a:r>
            <a:r>
              <a:rPr lang="en-US" sz="1600" i="1" dirty="0">
                <a:solidFill>
                  <a:schemeClr val="accent2"/>
                </a:solidFill>
                <a:latin typeface="+mj-lt"/>
              </a:rPr>
              <a:t>e</a:t>
            </a:r>
            <a:r>
              <a:rPr lang="en-US" sz="1600" i="1" baseline="30000" dirty="0">
                <a:solidFill>
                  <a:schemeClr val="accent2"/>
                </a:solidFill>
                <a:latin typeface="+mj-lt"/>
              </a:rPr>
              <a:t>β</a:t>
            </a:r>
            <a:r>
              <a:rPr lang="en-US" sz="1600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600" i="1" dirty="0" err="1">
                <a:solidFill>
                  <a:schemeClr val="accent2"/>
                </a:solidFill>
                <a:latin typeface="+mj-lt"/>
              </a:rPr>
              <a:t>σ</a:t>
            </a:r>
            <a:r>
              <a:rPr lang="en-US" sz="1600" i="1" baseline="-25000" dirty="0" err="1">
                <a:solidFill>
                  <a:schemeClr val="accent2"/>
                </a:solidFill>
                <a:latin typeface="+mj-lt"/>
              </a:rPr>
              <a:t>b</a:t>
            </a:r>
            <a:r>
              <a:rPr lang="en-US" sz="1600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600" i="1" dirty="0">
                <a:solidFill>
                  <a:schemeClr val="accent2"/>
                </a:solidFill>
                <a:latin typeface="+mj-lt"/>
              </a:rPr>
              <a:t>L</a:t>
            </a:r>
            <a:r>
              <a:rPr lang="en-US" sz="1600" baseline="-25000" dirty="0">
                <a:solidFill>
                  <a:schemeClr val="accent2"/>
                </a:solidFill>
                <a:latin typeface="+mj-lt"/>
              </a:rPr>
              <a:t>int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/>
              <a:t>with </a:t>
            </a:r>
            <a:r>
              <a:rPr lang="en-US" sz="1600" i="1" dirty="0">
                <a:solidFill>
                  <a:schemeClr val="accent2"/>
                </a:solidFill>
                <a:latin typeface="+mj-lt"/>
              </a:rPr>
              <a:t>β</a:t>
            </a:r>
            <a:r>
              <a:rPr lang="en-US" sz="1600" baseline="30000" dirty="0">
                <a:solidFill>
                  <a:schemeClr val="accent2"/>
                </a:solidFill>
                <a:latin typeface="+mj-lt"/>
              </a:rPr>
              <a:t>nominal</a:t>
            </a:r>
            <a:r>
              <a:rPr lang="en-US" sz="1600" dirty="0">
                <a:solidFill>
                  <a:schemeClr val="accent2"/>
                </a:solidFill>
                <a:latin typeface="+mj-lt"/>
              </a:rPr>
              <a:t> = 0</a:t>
            </a:r>
            <a:br>
              <a:rPr lang="en-US" sz="1600" dirty="0">
                <a:solidFill>
                  <a:schemeClr val="accent2"/>
                </a:solidFill>
              </a:rPr>
            </a:br>
            <a:r>
              <a:rPr lang="en-US" sz="1600" dirty="0">
                <a:solidFill>
                  <a:schemeClr val="accent2"/>
                </a:solidFill>
              </a:rPr>
              <a:t>(negative yields not allowed!)</a:t>
            </a:r>
          </a:p>
          <a:p>
            <a:pPr lvl="1"/>
            <a:endParaRPr lang="en-US" sz="16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pic>
        <p:nvPicPr>
          <p:cNvPr id="7" name="Immagine 6" descr="fitSB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27"/>
          <a:stretch/>
        </p:blipFill>
        <p:spPr>
          <a:xfrm rot="5400000">
            <a:off x="5675926" y="2902096"/>
            <a:ext cx="2881956" cy="3963053"/>
          </a:xfrm>
          <a:prstGeom prst="rect">
            <a:avLst/>
          </a:prstGeom>
        </p:spPr>
      </p:pic>
      <p:sp>
        <p:nvSpPr>
          <p:cNvPr id="9" name="Line 75"/>
          <p:cNvSpPr>
            <a:spLocks noChangeShapeType="1"/>
          </p:cNvSpPr>
          <p:nvPr/>
        </p:nvSpPr>
        <p:spPr bwMode="auto">
          <a:xfrm>
            <a:off x="6310141" y="3313669"/>
            <a:ext cx="912787" cy="1577461"/>
          </a:xfrm>
          <a:prstGeom prst="line">
            <a:avLst/>
          </a:prstGeom>
          <a:noFill/>
          <a:ln w="19050" cmpd="sng">
            <a:solidFill>
              <a:schemeClr val="accent1">
                <a:lumMod val="50000"/>
              </a:schemeClr>
            </a:solidFill>
            <a:round/>
            <a:headEnd/>
            <a:tailEnd type="triangle" w="med" len="lg"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8000"/>
              </a:solidFill>
            </a:endParaRPr>
          </a:p>
        </p:txBody>
      </p:sp>
      <p:cxnSp>
        <p:nvCxnSpPr>
          <p:cNvPr id="10" name="Connettore 2 9"/>
          <p:cNvCxnSpPr/>
          <p:nvPr/>
        </p:nvCxnSpPr>
        <p:spPr bwMode="auto">
          <a:xfrm flipH="1">
            <a:off x="2290275" y="5187297"/>
            <a:ext cx="546930" cy="19655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sp>
        <p:nvSpPr>
          <p:cNvPr id="13" name="CasellaDiTesto 12"/>
          <p:cNvSpPr txBox="1"/>
          <p:nvPr/>
        </p:nvSpPr>
        <p:spPr>
          <a:xfrm>
            <a:off x="2811567" y="5019658"/>
            <a:ext cx="20970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>
                <a:solidFill>
                  <a:schemeClr val="accent1">
                    <a:lumMod val="50000"/>
                  </a:schemeClr>
                </a:solidFill>
                <a:latin typeface="+mn-lt"/>
              </a:rPr>
              <a:t>cross </a:t>
            </a:r>
            <a:r>
              <a:rPr lang="it-IT" sz="1400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section</a:t>
            </a:r>
            <a:r>
              <a:rPr lang="it-IT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⨉ </a:t>
            </a:r>
            <a:r>
              <a:rPr lang="it-IT" sz="1400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int</a:t>
            </a:r>
            <a:r>
              <a:rPr lang="it-IT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. lumi</a:t>
            </a:r>
          </a:p>
        </p:txBody>
      </p:sp>
    </p:spTree>
    <p:extLst>
      <p:ext uri="{BB962C8B-B14F-4D97-AF65-F5344CB8AC3E}">
        <p14:creationId xmlns:p14="http://schemas.microsoft.com/office/powerpoint/2010/main" val="4050225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Nuisance parameters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>
                <a:ea typeface="ＭＳ Ｐゴシック" charset="-128"/>
                <a:cs typeface="ＭＳ Ｐゴシック" charset="-128"/>
              </a:rPr>
              <a:t>So called “nuisance parameters” are unknown parameters that are not interesting for the measurement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E.g.: detector resolution, uncertainty in backgrounds, background shape modeling, other systematic uncertainties, etc.</a:t>
            </a:r>
          </a:p>
          <a:p>
            <a:pPr>
              <a:lnSpc>
                <a:spcPct val="90000"/>
              </a:lnSpc>
            </a:pPr>
            <a:r>
              <a:rPr lang="en-US" sz="2400">
                <a:ea typeface="ＭＳ Ｐゴシック" charset="-128"/>
                <a:cs typeface="ＭＳ Ｐゴシック" charset="-128"/>
              </a:rPr>
              <a:t>Two main possible approaches:</a:t>
            </a:r>
          </a:p>
          <a:p>
            <a:pPr>
              <a:lnSpc>
                <a:spcPct val="90000"/>
              </a:lnSpc>
            </a:pPr>
            <a:r>
              <a:rPr lang="en-US" sz="240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Add the nuisance parameters together with the interesting unknown to your likelihood model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But the model becomes more complex! 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Easier to incorporate in a fit than in upper limits</a:t>
            </a:r>
          </a:p>
          <a:p>
            <a:pPr>
              <a:lnSpc>
                <a:spcPct val="90000"/>
              </a:lnSpc>
            </a:pPr>
            <a:r>
              <a:rPr lang="en-US" sz="240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“Integrate it away”</a:t>
            </a:r>
            <a:r>
              <a:rPr lang="en-US" sz="2400">
                <a:ea typeface="ＭＳ Ｐゴシック" charset="-128"/>
                <a:cs typeface="ＭＳ Ｐゴシック" charset="-128"/>
              </a:rPr>
              <a:t> (</a:t>
            </a:r>
            <a:r>
              <a:rPr lang="en-US" sz="2400">
                <a:ea typeface="ＭＳ Ｐゴシック" charset="-128"/>
                <a:cs typeface="ＭＳ Ｐゴシック" charset="-128"/>
                <a:sym typeface="Wingdings" charset="2"/>
              </a:rPr>
              <a:t> Bayesian)</a:t>
            </a:r>
            <a:endParaRPr lang="en-US" sz="240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63492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</p:spTree>
    <p:extLst>
      <p:ext uri="{BB962C8B-B14F-4D97-AF65-F5344CB8AC3E}">
        <p14:creationId xmlns:p14="http://schemas.microsoft.com/office/powerpoint/2010/main" val="18534690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ea typeface="ＭＳ Ｐゴシック" pitchFamily="-109" charset="-128"/>
                <a:cs typeface="ＭＳ Ｐゴシック" pitchFamily="-109" charset="-128"/>
              </a:rPr>
              <a:t>Nuisance pars in Bayesian approach</a:t>
            </a:r>
            <a:endParaRPr lang="en-US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Notation below: </a:t>
            </a:r>
            <a:r>
              <a:rPr lang="en-US" sz="2800" i="1" dirty="0">
                <a:solidFill>
                  <a:schemeClr val="accent2"/>
                </a:solidFill>
                <a:latin typeface="Times New Roman" charset="0"/>
              </a:rPr>
              <a:t>μ</a:t>
            </a:r>
            <a:r>
              <a:rPr lang="en-US" sz="2800" dirty="0">
                <a:solidFill>
                  <a:schemeClr val="accent2"/>
                </a:solidFill>
                <a:latin typeface="Times New Roman" charset="0"/>
              </a:rPr>
              <a:t> </a:t>
            </a:r>
            <a:r>
              <a:rPr lang="en-US" sz="2800" dirty="0"/>
              <a:t>= parameter(s) of interest, </a:t>
            </a:r>
            <a:br>
              <a:rPr lang="en-US" sz="2800" dirty="0"/>
            </a:br>
            <a:r>
              <a:rPr lang="en-US" sz="2800" i="1" dirty="0" err="1">
                <a:solidFill>
                  <a:srgbClr val="3333CC"/>
                </a:solidFill>
                <a:latin typeface="Times New Roman" charset="0"/>
              </a:rPr>
              <a:t>θ</a:t>
            </a:r>
            <a:r>
              <a:rPr lang="en-US" sz="2800" i="1" dirty="0">
                <a:solidFill>
                  <a:srgbClr val="3333CC"/>
                </a:solidFill>
                <a:latin typeface="Times New Roman" charset="0"/>
              </a:rPr>
              <a:t> </a:t>
            </a:r>
            <a:r>
              <a:rPr lang="en-US" sz="2800" dirty="0"/>
              <a:t>= nuisance parameter(s)</a:t>
            </a:r>
          </a:p>
          <a:p>
            <a:r>
              <a:rPr lang="en-US" sz="2800" dirty="0"/>
              <a:t>No special treatment: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i="1" dirty="0">
              <a:solidFill>
                <a:schemeClr val="accent2"/>
              </a:solidFill>
              <a:latin typeface="Times New Roman" charset="0"/>
            </a:endParaRPr>
          </a:p>
          <a:p>
            <a:r>
              <a:rPr lang="en-US" sz="2800" i="1" dirty="0">
                <a:solidFill>
                  <a:schemeClr val="accent2"/>
                </a:solidFill>
                <a:latin typeface="Times New Roman" charset="0"/>
              </a:rPr>
              <a:t>P</a:t>
            </a:r>
            <a:r>
              <a:rPr lang="en-US" sz="2800" dirty="0">
                <a:solidFill>
                  <a:schemeClr val="accent2"/>
                </a:solidFill>
                <a:latin typeface="Times New Roman" charset="0"/>
              </a:rPr>
              <a:t>(</a:t>
            </a:r>
            <a:r>
              <a:rPr lang="en-US" sz="2800" i="1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μ</a:t>
            </a:r>
            <a:r>
              <a:rPr lang="en-US" sz="2800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|</a:t>
            </a:r>
            <a:r>
              <a:rPr lang="en-US" sz="2800" i="1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x</a:t>
            </a:r>
            <a:r>
              <a:rPr lang="en-US" sz="28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)</a:t>
            </a:r>
            <a:r>
              <a:rPr lang="en-US" sz="2800" dirty="0">
                <a:sym typeface="Symbol" charset="2"/>
              </a:rPr>
              <a:t> obtained as marginal PDF of </a:t>
            </a:r>
            <a:r>
              <a:rPr lang="en-US" sz="2800" i="1" dirty="0">
                <a:solidFill>
                  <a:srgbClr val="3333CC"/>
                </a:solidFill>
                <a:latin typeface="+mj-lt"/>
              </a:rPr>
              <a:t>μ</a:t>
            </a:r>
            <a:r>
              <a:rPr lang="en-US" sz="2800" dirty="0">
                <a:solidFill>
                  <a:srgbClr val="000000"/>
                </a:solidFill>
              </a:rPr>
              <a:t> obtained integrating on </a:t>
            </a:r>
            <a:r>
              <a:rPr lang="en-US" sz="2800" i="1" dirty="0" err="1">
                <a:solidFill>
                  <a:schemeClr val="accent2"/>
                </a:solidFill>
                <a:latin typeface="+mj-lt"/>
              </a:rPr>
              <a:t>θ</a:t>
            </a:r>
            <a:r>
              <a:rPr lang="en-US" sz="2800" dirty="0">
                <a:latin typeface="Sylfaen" pitchFamily="18" charset="0"/>
                <a:sym typeface="Symbol" charset="2"/>
              </a:rPr>
              <a:t>:</a:t>
            </a:r>
          </a:p>
          <a:p>
            <a:endParaRPr lang="en-US" sz="28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30626" y="2744426"/>
            <a:ext cx="6302987" cy="976093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9598" y="5271301"/>
            <a:ext cx="7825042" cy="92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0852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 bwMode="auto">
          <a:xfrm>
            <a:off x="1430338" y="3575050"/>
            <a:ext cx="4973637" cy="1398588"/>
          </a:xfrm>
          <a:prstGeom prst="roundRect">
            <a:avLst>
              <a:gd name="adj" fmla="val 11819"/>
            </a:avLst>
          </a:prstGeom>
          <a:solidFill>
            <a:srgbClr val="CCFFCC"/>
          </a:solidFill>
          <a:ln w="28575" cap="flat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18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How to compute Posterior PDF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>
                <a:ea typeface="ＭＳ Ｐゴシック" charset="-128"/>
                <a:cs typeface="ＭＳ Ｐゴシック" charset="-128"/>
              </a:rPr>
              <a:t>Perform analytical integration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Feasible in very few cases</a:t>
            </a:r>
          </a:p>
          <a:p>
            <a:pPr>
              <a:lnSpc>
                <a:spcPct val="80000"/>
              </a:lnSpc>
            </a:pPr>
            <a:r>
              <a:rPr lang="en-US" sz="2400">
                <a:ea typeface="ＭＳ Ｐゴシック" charset="-128"/>
                <a:cs typeface="ＭＳ Ｐゴシック" charset="-128"/>
              </a:rPr>
              <a:t>Use numerical integration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May be CPU intensive</a:t>
            </a:r>
            <a:endParaRPr lang="en-US" sz="1800">
              <a:solidFill>
                <a:srgbClr val="00664D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400">
                <a:solidFill>
                  <a:srgbClr val="2D2DB9"/>
                </a:solidFill>
                <a:ea typeface="ＭＳ Ｐゴシック" charset="-128"/>
                <a:cs typeface="ＭＳ Ｐゴシック" charset="-128"/>
              </a:rPr>
              <a:t>Markov Chain Monte Carlo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Sampling parameter space efficiently using a </a:t>
            </a:r>
            <a:r>
              <a:rPr lang="en-US" sz="1800">
                <a:solidFill>
                  <a:srgbClr val="2D2DB9"/>
                </a:solidFill>
              </a:rPr>
              <a:t>random walk </a:t>
            </a:r>
            <a:r>
              <a:rPr lang="en-US" sz="1800"/>
              <a:t>heading to the regions of higher probability</a:t>
            </a:r>
          </a:p>
          <a:p>
            <a:pPr lvl="1">
              <a:lnSpc>
                <a:spcPct val="80000"/>
              </a:lnSpc>
            </a:pPr>
            <a:r>
              <a:rPr lang="en-US" sz="1800">
                <a:solidFill>
                  <a:srgbClr val="2D2DB9"/>
                </a:solidFill>
              </a:rPr>
              <a:t>Metropolis </a:t>
            </a:r>
            <a:r>
              <a:rPr lang="en-US" sz="1800"/>
              <a:t>algorithm to sample according to a PDF </a:t>
            </a:r>
            <a:r>
              <a:rPr lang="en-US" sz="1800" i="1">
                <a:solidFill>
                  <a:srgbClr val="2D2DB9"/>
                </a:solidFill>
                <a:latin typeface="Times New Roman" charset="0"/>
              </a:rPr>
              <a:t>f</a:t>
            </a:r>
            <a:r>
              <a:rPr lang="en-US" sz="1800">
                <a:solidFill>
                  <a:srgbClr val="2D2DB9"/>
                </a:solidFill>
                <a:latin typeface="Times New Roman" charset="0"/>
              </a:rPr>
              <a:t>(</a:t>
            </a:r>
            <a:r>
              <a:rPr lang="en-US" sz="1800" i="1">
                <a:solidFill>
                  <a:srgbClr val="2D2DB9"/>
                </a:solidFill>
                <a:latin typeface="Times New Roman" charset="0"/>
              </a:rPr>
              <a:t>x</a:t>
            </a:r>
            <a:r>
              <a:rPr lang="en-US" sz="1800">
                <a:solidFill>
                  <a:srgbClr val="2D2DB9"/>
                </a:solidFill>
                <a:latin typeface="Times New Roman" charset="0"/>
              </a:rPr>
              <a:t>)</a:t>
            </a:r>
          </a:p>
          <a:p>
            <a:pPr marL="1257300" lvl="2" indent="-342900">
              <a:lnSpc>
                <a:spcPct val="80000"/>
              </a:lnSpc>
              <a:buFont typeface="Times New Roman" charset="0"/>
              <a:buAutoNum type="arabicPeriod"/>
            </a:pPr>
            <a:endParaRPr lang="en-US" sz="1400">
              <a:ea typeface="ＭＳ Ｐゴシック" charset="-128"/>
            </a:endParaRPr>
          </a:p>
          <a:p>
            <a:pPr marL="1257300" lvl="2" indent="-342900">
              <a:lnSpc>
                <a:spcPct val="80000"/>
              </a:lnSpc>
              <a:buFont typeface="Times New Roman" charset="0"/>
              <a:buAutoNum type="arabicPeriod"/>
            </a:pPr>
            <a:r>
              <a:rPr lang="en-US" sz="1400">
                <a:ea typeface="ＭＳ Ｐゴシック" charset="-128"/>
              </a:rPr>
              <a:t>Start from a random point, </a:t>
            </a:r>
            <a:r>
              <a:rPr lang="en-US" sz="1400" i="1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x</a:t>
            </a:r>
            <a:r>
              <a:rPr lang="en-US" sz="1400" i="1" baseline="-25000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i</a:t>
            </a:r>
            <a:r>
              <a:rPr lang="en-US" sz="1400">
                <a:solidFill>
                  <a:srgbClr val="000000"/>
                </a:solidFill>
                <a:ea typeface="ＭＳ Ｐゴシック" charset="-128"/>
              </a:rPr>
              <a:t>, in the parameter space</a:t>
            </a:r>
            <a:endParaRPr lang="en-US" sz="1400">
              <a:solidFill>
                <a:srgbClr val="2D2DB9"/>
              </a:solidFill>
              <a:latin typeface="Times New Roman" charset="0"/>
              <a:ea typeface="ＭＳ Ｐゴシック" charset="-128"/>
            </a:endParaRPr>
          </a:p>
          <a:p>
            <a:pPr marL="1257300" lvl="2" indent="-342900">
              <a:lnSpc>
                <a:spcPct val="80000"/>
              </a:lnSpc>
              <a:buFont typeface="Times New Roman" charset="0"/>
              <a:buAutoNum type="arabicPeriod"/>
            </a:pPr>
            <a:r>
              <a:rPr lang="en-US" sz="1400">
                <a:ea typeface="ＭＳ Ｐゴシック" charset="-128"/>
              </a:rPr>
              <a:t>Generate a proposal point </a:t>
            </a:r>
            <a:r>
              <a:rPr lang="en-US" sz="1400" i="1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x</a:t>
            </a:r>
            <a:r>
              <a:rPr lang="en-US" sz="1400" i="1" baseline="-25000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p</a:t>
            </a:r>
            <a:r>
              <a:rPr lang="en-US" sz="1400" i="1">
                <a:solidFill>
                  <a:srgbClr val="2D2DB9"/>
                </a:solidFill>
                <a:ea typeface="ＭＳ Ｐゴシック" charset="-128"/>
              </a:rPr>
              <a:t> </a:t>
            </a:r>
            <a:r>
              <a:rPr lang="en-US" sz="1400">
                <a:ea typeface="ＭＳ Ｐゴシック" charset="-128"/>
              </a:rPr>
              <a:t>in the vicinity of </a:t>
            </a:r>
            <a:r>
              <a:rPr lang="en-US" sz="1400" i="1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x</a:t>
            </a:r>
            <a:r>
              <a:rPr lang="en-US" sz="1400" i="1" baseline="-25000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i</a:t>
            </a:r>
          </a:p>
          <a:p>
            <a:pPr marL="1257300" lvl="2" indent="-342900">
              <a:lnSpc>
                <a:spcPct val="80000"/>
              </a:lnSpc>
              <a:buFont typeface="Times New Roman" charset="0"/>
              <a:buAutoNum type="arabicPeriod"/>
            </a:pPr>
            <a:r>
              <a:rPr lang="en-US" sz="1400">
                <a:solidFill>
                  <a:srgbClr val="000000"/>
                </a:solidFill>
                <a:ea typeface="ＭＳ Ｐゴシック" charset="-128"/>
              </a:rPr>
              <a:t>If </a:t>
            </a:r>
            <a:r>
              <a:rPr lang="en-US" sz="1400" i="1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f</a:t>
            </a:r>
            <a:r>
              <a:rPr lang="en-US" sz="1400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(</a:t>
            </a:r>
            <a:r>
              <a:rPr lang="en-US" sz="1400" i="1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x</a:t>
            </a:r>
            <a:r>
              <a:rPr lang="en-US" sz="1400" i="1" baseline="-25000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p</a:t>
            </a:r>
            <a:r>
              <a:rPr lang="en-US" sz="1400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) &gt; </a:t>
            </a:r>
            <a:r>
              <a:rPr lang="en-US" sz="1400" i="1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f</a:t>
            </a:r>
            <a:r>
              <a:rPr lang="en-US" sz="1400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(</a:t>
            </a:r>
            <a:r>
              <a:rPr lang="en-US" sz="1400" i="1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x</a:t>
            </a:r>
            <a:r>
              <a:rPr lang="en-US" sz="1400" i="1" baseline="-25000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i</a:t>
            </a:r>
            <a:r>
              <a:rPr lang="en-US" sz="1400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) </a:t>
            </a:r>
            <a:r>
              <a:rPr lang="en-US" sz="1400">
                <a:solidFill>
                  <a:srgbClr val="000000"/>
                </a:solidFill>
                <a:ea typeface="ＭＳ Ｐゴシック" charset="-128"/>
              </a:rPr>
              <a:t>accept as next point </a:t>
            </a:r>
            <a:r>
              <a:rPr lang="en-US" sz="1400" i="1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x</a:t>
            </a:r>
            <a:r>
              <a:rPr lang="en-US" sz="1400" i="1" baseline="-25000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i</a:t>
            </a:r>
            <a:r>
              <a:rPr lang="en-US" sz="1400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+1 = </a:t>
            </a:r>
            <a:r>
              <a:rPr lang="en-US" sz="1400" i="1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x</a:t>
            </a:r>
            <a:r>
              <a:rPr lang="en-US" sz="1400" i="1" baseline="-25000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p</a:t>
            </a:r>
            <a:br>
              <a:rPr lang="en-US" sz="1400">
                <a:solidFill>
                  <a:srgbClr val="000000"/>
                </a:solidFill>
                <a:ea typeface="ＭＳ Ｐゴシック" charset="-128"/>
              </a:rPr>
            </a:br>
            <a:r>
              <a:rPr lang="en-US" sz="1400">
                <a:solidFill>
                  <a:srgbClr val="000000"/>
                </a:solidFill>
                <a:ea typeface="ＭＳ Ｐゴシック" charset="-128"/>
              </a:rPr>
              <a:t>else, accept only with probability </a:t>
            </a:r>
            <a:r>
              <a:rPr lang="en-US" sz="1400" i="1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p</a:t>
            </a:r>
            <a:r>
              <a:rPr lang="en-US" sz="1400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 = </a:t>
            </a:r>
            <a:r>
              <a:rPr lang="en-US" sz="1400" i="1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f</a:t>
            </a:r>
            <a:r>
              <a:rPr lang="en-US" sz="1400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(</a:t>
            </a:r>
            <a:r>
              <a:rPr lang="en-US" sz="1400" i="1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x</a:t>
            </a:r>
            <a:r>
              <a:rPr lang="en-US" sz="1400" i="1" baseline="-25000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p</a:t>
            </a:r>
            <a:r>
              <a:rPr lang="en-US" sz="1400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) / </a:t>
            </a:r>
            <a:r>
              <a:rPr lang="en-US" sz="1400" i="1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f</a:t>
            </a:r>
            <a:r>
              <a:rPr lang="en-US" sz="1400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(</a:t>
            </a:r>
            <a:r>
              <a:rPr lang="en-US" sz="1400" i="1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x</a:t>
            </a:r>
            <a:r>
              <a:rPr lang="en-US" sz="1400" i="1" baseline="-25000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i</a:t>
            </a:r>
            <a:r>
              <a:rPr lang="en-US" sz="1400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)</a:t>
            </a:r>
          </a:p>
          <a:p>
            <a:pPr marL="1257300" lvl="2" indent="-342900">
              <a:lnSpc>
                <a:spcPct val="80000"/>
              </a:lnSpc>
              <a:buFont typeface="Times New Roman" charset="0"/>
              <a:buAutoNum type="arabicPeriod"/>
            </a:pPr>
            <a:r>
              <a:rPr lang="en-US" sz="1400">
                <a:solidFill>
                  <a:srgbClr val="000000"/>
                </a:solidFill>
                <a:ea typeface="ＭＳ Ｐゴシック" charset="-128"/>
              </a:rPr>
              <a:t>Repeat from point 2</a:t>
            </a:r>
          </a:p>
          <a:p>
            <a:pPr marL="1257300" lvl="2" indent="-342900">
              <a:lnSpc>
                <a:spcPct val="80000"/>
              </a:lnSpc>
              <a:buFont typeface="Times New Roman" charset="0"/>
              <a:buAutoNum type="arabicPeriod"/>
            </a:pPr>
            <a:endParaRPr lang="en-US" sz="1400">
              <a:solidFill>
                <a:srgbClr val="000000"/>
              </a:solidFill>
              <a:ea typeface="ＭＳ Ｐゴシック" charset="-128"/>
            </a:endParaRPr>
          </a:p>
          <a:p>
            <a:pPr lvl="1">
              <a:lnSpc>
                <a:spcPct val="80000"/>
              </a:lnSpc>
            </a:pPr>
            <a:r>
              <a:rPr lang="en-US" sz="1800">
                <a:solidFill>
                  <a:srgbClr val="000000"/>
                </a:solidFill>
              </a:rPr>
              <a:t>Convergence criteria and step size</a:t>
            </a:r>
            <a:br>
              <a:rPr lang="en-US" sz="1800">
                <a:solidFill>
                  <a:srgbClr val="000000"/>
                </a:solidFill>
              </a:rPr>
            </a:br>
            <a:r>
              <a:rPr lang="en-US" sz="1800">
                <a:solidFill>
                  <a:srgbClr val="000000"/>
                </a:solidFill>
              </a:rPr>
              <a:t>must be defined</a:t>
            </a:r>
          </a:p>
        </p:txBody>
      </p:sp>
      <p:sp>
        <p:nvSpPr>
          <p:cNvPr id="65545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sp>
        <p:nvSpPr>
          <p:cNvPr id="65541" name="Right Brace 6"/>
          <p:cNvSpPr>
            <a:spLocks/>
          </p:cNvSpPr>
          <p:nvPr/>
        </p:nvSpPr>
        <p:spPr bwMode="auto">
          <a:xfrm>
            <a:off x="5686425" y="1154113"/>
            <a:ext cx="257175" cy="1436687"/>
          </a:xfrm>
          <a:prstGeom prst="rightBrace">
            <a:avLst>
              <a:gd name="adj1" fmla="val 8354"/>
              <a:gd name="adj2" fmla="val 50000"/>
            </a:avLst>
          </a:prstGeom>
          <a:noFill/>
          <a:ln w="28575">
            <a:solidFill>
              <a:srgbClr val="00CC99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976938" y="1709738"/>
            <a:ext cx="2782887" cy="276225"/>
          </a:xfrm>
          <a:prstGeom prst="rect">
            <a:avLst/>
          </a:prstGeom>
          <a:effectLst>
            <a:outerShdw blurRad="50800" dist="38100" dir="2700000" algn="br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200" b="1" dirty="0" err="1">
                <a:solidFill>
                  <a:srgbClr val="3333CC"/>
                </a:solidFill>
                <a:latin typeface="Courier New"/>
                <a:cs typeface="Courier New"/>
              </a:rPr>
              <a:t>RooStats::BayesianCalculator</a:t>
            </a:r>
            <a:endParaRPr lang="en-US" sz="1200" b="1" dirty="0">
              <a:solidFill>
                <a:srgbClr val="3333CC"/>
              </a:solidFill>
              <a:latin typeface="Courier New"/>
              <a:cs typeface="Courier New"/>
            </a:endParaRPr>
          </a:p>
        </p:txBody>
      </p:sp>
      <p:pic>
        <p:nvPicPr>
          <p:cNvPr id="65543" name="Immagine 12"/>
          <p:cNvPicPr>
            <a:picLocks noChangeAspect="1"/>
          </p:cNvPicPr>
          <p:nvPr/>
        </p:nvPicPr>
        <p:blipFill>
          <a:blip r:embed="rId2">
            <a:alphaModFix amt="90000"/>
          </a:blip>
          <a:srcRect l="992" r="6174"/>
          <a:stretch>
            <a:fillRect/>
          </a:stretch>
        </p:blipFill>
        <p:spPr bwMode="auto">
          <a:xfrm>
            <a:off x="5762523" y="4147162"/>
            <a:ext cx="3370262" cy="247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149600" y="5926138"/>
            <a:ext cx="2743200" cy="3079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400" b="1">
                <a:solidFill>
                  <a:srgbClr val="3333CC"/>
                </a:solidFill>
                <a:latin typeface="Courier New"/>
                <a:cs typeface="Courier New"/>
              </a:rPr>
              <a:t>RooStats::MCMCCalculator</a:t>
            </a:r>
          </a:p>
        </p:txBody>
      </p:sp>
    </p:spTree>
    <p:extLst>
      <p:ext uri="{BB962C8B-B14F-4D97-AF65-F5344CB8AC3E}">
        <p14:creationId xmlns:p14="http://schemas.microsoft.com/office/powerpoint/2010/main" val="20041916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Nuisance pars., frequentist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Introduce a complementary dataset to constrain the nuisance parameters </a:t>
            </a:r>
            <a:r>
              <a:rPr lang="en-US" sz="2000" i="1" dirty="0" err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rPr>
              <a:t>θ</a:t>
            </a:r>
            <a:r>
              <a:rPr lang="en-US" sz="2000" dirty="0"/>
              <a:t> (e.g.: calibration data, background estimates from control sample…)</a:t>
            </a:r>
          </a:p>
          <a:p>
            <a:r>
              <a:rPr lang="en-US" sz="2000" dirty="0"/>
              <a:t>Formulate the statistical problem in terms of both the main data sample (</a:t>
            </a:r>
            <a:r>
              <a:rPr lang="en-US" sz="2000" i="1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rPr>
              <a:t>x</a:t>
            </a:r>
            <a:r>
              <a:rPr lang="en-US" sz="2000" dirty="0"/>
              <a:t>) and the control sample (</a:t>
            </a:r>
            <a:r>
              <a:rPr lang="en-US" sz="2000" i="1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rPr>
              <a:t>y</a:t>
            </a:r>
            <a:r>
              <a:rPr lang="en-US" sz="2000" dirty="0"/>
              <a:t>)</a:t>
            </a:r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Not always the control sample data are available</a:t>
            </a:r>
          </a:p>
          <a:p>
            <a:pPr lvl="1"/>
            <a:r>
              <a:rPr lang="en-US" sz="1800" dirty="0">
                <a:solidFill>
                  <a:srgbClr val="800000"/>
                </a:solidFill>
              </a:rPr>
              <a:t>E.g.: calibration from test beam, stored in different formats, control samples analyzed with different software framework</a:t>
            </a:r>
            <a:r>
              <a:rPr lang="is-IS" sz="1800" dirty="0">
                <a:solidFill>
                  <a:srgbClr val="800000"/>
                </a:solidFill>
              </a:rPr>
              <a:t>…</a:t>
            </a:r>
            <a:endParaRPr lang="en-US" sz="1800" dirty="0">
              <a:solidFill>
                <a:srgbClr val="800000"/>
              </a:solidFill>
            </a:endParaRPr>
          </a:p>
          <a:p>
            <a:pPr lvl="1"/>
            <a:r>
              <a:rPr lang="en-US" sz="1600" dirty="0"/>
              <a:t>In some cases may be complex and CPU intensive	</a:t>
            </a:r>
          </a:p>
          <a:p>
            <a:r>
              <a:rPr lang="en-US" sz="2000" dirty="0"/>
              <a:t>Simplest case; assume known PDF for “nominal” value of </a:t>
            </a:r>
            <a:r>
              <a:rPr lang="en-US" sz="2000" i="1" dirty="0" err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rPr>
              <a:t>θ</a:t>
            </a:r>
            <a:r>
              <a:rPr lang="en-US" sz="2000" baseline="30000" dirty="0" err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rPr>
              <a:t>nom</a:t>
            </a:r>
            <a:br>
              <a:rPr lang="en-US" sz="2000" i="1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rPr>
            </a:br>
            <a:r>
              <a:rPr lang="en-US" sz="2000" dirty="0"/>
              <a:t>(e.g.: estimate with </a:t>
            </a:r>
            <a:r>
              <a:rPr lang="en-US" sz="2000" dirty="0">
                <a:ea typeface="Times New Roman" charset="0"/>
                <a:cs typeface="Times New Roman" charset="0"/>
              </a:rPr>
              <a:t>Gaussian uncertainty)</a:t>
            </a:r>
            <a:endParaRPr lang="en-US" sz="20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22404" y="5662100"/>
            <a:ext cx="6847447" cy="5040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04607" y="2879497"/>
            <a:ext cx="568304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8455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 control regions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4318248" cy="4970462"/>
          </a:xfrm>
        </p:spPr>
        <p:txBody>
          <a:bodyPr/>
          <a:lstStyle/>
          <a:p>
            <a:r>
              <a:rPr lang="en-US" sz="1400" dirty="0"/>
              <a:t>In some cases, background parameters can be constrained from statistically independent </a:t>
            </a:r>
            <a:r>
              <a:rPr lang="en-US" sz="1400" dirty="0">
                <a:solidFill>
                  <a:schemeClr val="accent2"/>
                </a:solidFill>
              </a:rPr>
              <a:t>control samples</a:t>
            </a:r>
          </a:p>
          <a:p>
            <a:pPr lvl="1"/>
            <a:r>
              <a:rPr lang="en-US" sz="1200" dirty="0">
                <a:solidFill>
                  <a:srgbClr val="C00000"/>
                </a:solidFill>
              </a:rPr>
              <a:t>Consider possible signal contamination!</a:t>
            </a:r>
          </a:p>
          <a:p>
            <a:r>
              <a:rPr lang="en-US" sz="1400" dirty="0"/>
              <a:t>Background yield can be measured in </a:t>
            </a:r>
            <a:r>
              <a:rPr lang="en-US" sz="1400" dirty="0">
                <a:solidFill>
                  <a:schemeClr val="accent2"/>
                </a:solidFill>
              </a:rPr>
              <a:t>background-enriched regions </a:t>
            </a:r>
            <a:r>
              <a:rPr lang="en-US" sz="1400" dirty="0"/>
              <a:t>and extrapolated to </a:t>
            </a:r>
            <a:r>
              <a:rPr lang="en-US" sz="1400" dirty="0">
                <a:solidFill>
                  <a:srgbClr val="3333CC"/>
                </a:solidFill>
              </a:rPr>
              <a:t>signal regions </a:t>
            </a:r>
            <a:r>
              <a:rPr lang="en-US" sz="1400" dirty="0"/>
              <a:t>applying scale factors predicted by simulation</a:t>
            </a:r>
          </a:p>
          <a:p>
            <a:r>
              <a:rPr lang="en-US" sz="1400" dirty="0">
                <a:solidFill>
                  <a:srgbClr val="800000"/>
                </a:solidFill>
              </a:rPr>
              <a:t>Complete likelihood function = product of likelihood functions in each considered regions, sharing common nuisance parameters</a:t>
            </a:r>
          </a:p>
          <a:p>
            <a:pPr lvl="1"/>
            <a:r>
              <a:rPr lang="en-US" sz="1200" dirty="0"/>
              <a:t>Typically: </a:t>
            </a:r>
            <a:r>
              <a:rPr lang="en-US" sz="1200" dirty="0">
                <a:solidFill>
                  <a:schemeClr val="accent2"/>
                </a:solidFill>
              </a:rPr>
              <a:t>background rates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14" name="Segnaposto piè di pagina 1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pic>
        <p:nvPicPr>
          <p:cNvPr id="7" name="Immagine 6" descr="CMS-TOP-12-038_Figure_008-a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78710" y="3222828"/>
            <a:ext cx="2925715" cy="4320000"/>
          </a:xfrm>
          <a:prstGeom prst="rect">
            <a:avLst/>
          </a:prstGeom>
        </p:spPr>
      </p:pic>
      <p:pic>
        <p:nvPicPr>
          <p:cNvPr id="8" name="Immagine 7" descr="CMS-TOP-12-038_Figure_005-a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93127" y="3222829"/>
            <a:ext cx="2925713" cy="4320000"/>
          </a:xfrm>
          <a:prstGeom prst="rect">
            <a:avLst/>
          </a:prstGeom>
        </p:spPr>
      </p:pic>
      <p:pic>
        <p:nvPicPr>
          <p:cNvPr id="9" name="Immagine 8" descr="CMS-TOP-12-038_Figure_002-c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93127" y="306859"/>
            <a:ext cx="2925714" cy="4320000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3529570" y="3734893"/>
            <a:ext cx="342641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Measurement of single-top production at LHC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316587" y="4220434"/>
            <a:ext cx="1690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B0007"/>
                </a:solidFill>
                <a:latin typeface="+mn-lt"/>
              </a:rPr>
              <a:t>Signal region:</a:t>
            </a:r>
            <a:br>
              <a:rPr lang="en-US" sz="1200" dirty="0">
                <a:solidFill>
                  <a:srgbClr val="FB0007"/>
                </a:solidFill>
                <a:latin typeface="+mn-lt"/>
              </a:rPr>
            </a:br>
            <a:r>
              <a:rPr lang="en-US" sz="1200" dirty="0">
                <a:solidFill>
                  <a:srgbClr val="FB0007"/>
                </a:solidFill>
                <a:latin typeface="+mn-lt"/>
              </a:rPr>
              <a:t>two jets, one b tagged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sellaDiTesto 11"/>
              <p:cNvSpPr txBox="1"/>
              <p:nvPr/>
            </p:nvSpPr>
            <p:spPr>
              <a:xfrm>
                <a:off x="7095337" y="2496248"/>
                <a:ext cx="1633781" cy="4780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it-IT" sz="1200" b="0" i="0" dirty="0" smtClean="0">
                        <a:solidFill>
                          <a:srgbClr val="FC8608"/>
                        </a:solidFill>
                        <a:latin typeface="Cambria Math" charset="0"/>
                      </a:rPr>
                      <m:t>t</m:t>
                    </m:r>
                    <m:acc>
                      <m:accPr>
                        <m:chr m:val="̅"/>
                        <m:ctrlPr>
                          <a:rPr lang="it-IT" sz="1200" b="0" i="1" dirty="0" smtClean="0">
                            <a:solidFill>
                              <a:srgbClr val="FC8608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it-IT" sz="1200" b="0" i="0" dirty="0" smtClean="0">
                            <a:solidFill>
                              <a:srgbClr val="FC8608"/>
                            </a:solidFill>
                            <a:latin typeface="Cambria Math" charset="0"/>
                          </a:rPr>
                          <m:t>t</m:t>
                        </m:r>
                      </m:e>
                    </m:acc>
                  </m:oMath>
                </a14:m>
                <a:r>
                  <a:rPr lang="en-US" sz="1200" dirty="0">
                    <a:solidFill>
                      <a:srgbClr val="FC8608"/>
                    </a:solidFill>
                    <a:latin typeface="+mn-lt"/>
                  </a:rPr>
                  <a:t> enriched region:</a:t>
                </a:r>
              </a:p>
              <a:p>
                <a:r>
                  <a:rPr lang="en-US" sz="1200" dirty="0">
                    <a:solidFill>
                      <a:srgbClr val="FC8608"/>
                    </a:solidFill>
                    <a:latin typeface="+mn-lt"/>
                  </a:rPr>
                  <a:t>one extra jet required</a:t>
                </a:r>
              </a:p>
            </p:txBody>
          </p:sp>
        </mc:Choice>
        <mc:Fallback xmlns="">
          <p:sp>
            <p:nvSpPr>
              <p:cNvPr id="12" name="CasellaDiTes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5337" y="2496248"/>
                <a:ext cx="1633781" cy="478016"/>
              </a:xfrm>
              <a:prstGeom prst="rect">
                <a:avLst/>
              </a:prstGeom>
              <a:blipFill rotWithShape="0">
                <a:blip r:embed="rId5"/>
                <a:stretch>
                  <a:fillRect l="-373" t="-1266" b="-379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asellaDiTesto 12"/>
          <p:cNvSpPr txBox="1"/>
          <p:nvPr/>
        </p:nvSpPr>
        <p:spPr>
          <a:xfrm>
            <a:off x="5741360" y="4220434"/>
            <a:ext cx="17628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rgbClr val="2B8C27"/>
                </a:solidFill>
                <a:latin typeface="+mn-lt"/>
              </a:rPr>
              <a:t>W+jets</a:t>
            </a:r>
            <a:r>
              <a:rPr lang="en-US" sz="1200" dirty="0">
                <a:solidFill>
                  <a:srgbClr val="2B8C27"/>
                </a:solidFill>
                <a:latin typeface="+mn-lt"/>
              </a:rPr>
              <a:t> enriched region</a:t>
            </a:r>
          </a:p>
          <a:p>
            <a:r>
              <a:rPr lang="en-US" sz="1200" dirty="0">
                <a:solidFill>
                  <a:srgbClr val="2B8C27"/>
                </a:solidFill>
                <a:latin typeface="+mn-lt"/>
              </a:rPr>
              <a:t>no b-tagged jet</a:t>
            </a:r>
          </a:p>
        </p:txBody>
      </p:sp>
    </p:spTree>
    <p:extLst>
      <p:ext uri="{BB962C8B-B14F-4D97-AF65-F5344CB8AC3E}">
        <p14:creationId xmlns:p14="http://schemas.microsoft.com/office/powerpoint/2010/main" val="17405987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Cousins-Highland hybrid approach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Method proposed by </a:t>
            </a:r>
            <a:r>
              <a:rPr lang="en-US" sz="2000" dirty="0">
                <a:solidFill>
                  <a:schemeClr val="accent2"/>
                </a:solidFill>
              </a:rPr>
              <a:t>Cousins and Highland</a:t>
            </a:r>
            <a:endParaRPr lang="en-US" sz="1800" dirty="0">
              <a:solidFill>
                <a:schemeClr val="accent2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1800" dirty="0">
                <a:solidFill>
                  <a:schemeClr val="accent2"/>
                </a:solidFill>
              </a:rPr>
              <a:t>Add posterior from another experiment into the likelihood definition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solidFill>
                  <a:schemeClr val="accent2"/>
                </a:solidFill>
              </a:rPr>
              <a:t>Integrate the likelihood function over the nuisance parameters</a:t>
            </a:r>
          </a:p>
          <a:p>
            <a:pPr lvl="1">
              <a:lnSpc>
                <a:spcPct val="90000"/>
              </a:lnSpc>
            </a:pPr>
            <a:endParaRPr lang="en-GB" sz="1800" dirty="0">
              <a:solidFill>
                <a:schemeClr val="bg2"/>
              </a:solidFill>
            </a:endParaRPr>
          </a:p>
          <a:p>
            <a:pPr lvl="1">
              <a:lnSpc>
                <a:spcPct val="90000"/>
              </a:lnSpc>
            </a:pPr>
            <a:endParaRPr lang="en-GB" sz="1800" dirty="0">
              <a:solidFill>
                <a:schemeClr val="bg2"/>
              </a:solidFill>
            </a:endParaRPr>
          </a:p>
          <a:p>
            <a:pPr lvl="1">
              <a:lnSpc>
                <a:spcPct val="90000"/>
              </a:lnSpc>
            </a:pPr>
            <a:endParaRPr lang="en-GB" sz="1800" dirty="0">
              <a:solidFill>
                <a:schemeClr val="bg2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2200" dirty="0"/>
          </a:p>
          <a:p>
            <a:pPr>
              <a:lnSpc>
                <a:spcPct val="90000"/>
              </a:lnSpc>
            </a:pPr>
            <a:r>
              <a:rPr lang="en-US" sz="2200" dirty="0"/>
              <a:t>Also called “hybrid” approach, because a partial Bayesian approach is implicit in the integration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Bayesian integration of PDF, then likelihood used in a frequentist way</a:t>
            </a:r>
          </a:p>
          <a:p>
            <a:pPr>
              <a:lnSpc>
                <a:spcPct val="90000"/>
              </a:lnSpc>
            </a:pPr>
            <a:r>
              <a:rPr lang="en-US" sz="2200" dirty="0">
                <a:solidFill>
                  <a:srgbClr val="800000"/>
                </a:solidFill>
              </a:rPr>
              <a:t>Not guaranteed to provide exact frequentist coverage!</a:t>
            </a:r>
          </a:p>
          <a:p>
            <a:pPr>
              <a:lnSpc>
                <a:spcPct val="90000"/>
              </a:lnSpc>
            </a:pPr>
            <a:r>
              <a:rPr lang="en-US" sz="2200" dirty="0"/>
              <a:t>Numerical studies with pseudo experiments showed that the </a:t>
            </a:r>
            <a:r>
              <a:rPr lang="en-US" sz="2200" dirty="0">
                <a:solidFill>
                  <a:schemeClr val="accent2"/>
                </a:solidFill>
              </a:rPr>
              <a:t>hybrid </a:t>
            </a:r>
            <a:r>
              <a:rPr lang="en-US" sz="2200" dirty="0">
                <a:solidFill>
                  <a:schemeClr val="accent2"/>
                </a:solidFill>
                <a:latin typeface="+mj-lt"/>
              </a:rPr>
              <a:t>CL</a:t>
            </a:r>
            <a:r>
              <a:rPr lang="en-US" sz="2200" i="1" baseline="-25000" dirty="0">
                <a:solidFill>
                  <a:schemeClr val="accent2"/>
                </a:solidFill>
                <a:latin typeface="+mj-lt"/>
              </a:rPr>
              <a:t>s</a:t>
            </a:r>
            <a:r>
              <a:rPr lang="en-US" sz="2200" dirty="0">
                <a:solidFill>
                  <a:schemeClr val="accent2"/>
                </a:solidFill>
              </a:rPr>
              <a:t> upper limits gives very similar results to Bayesian limit </a:t>
            </a:r>
            <a:r>
              <a:rPr lang="en-US" sz="2200" dirty="0"/>
              <a:t>assuming a uniform prior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sp>
        <p:nvSpPr>
          <p:cNvPr id="8" name="Rettangolo 7"/>
          <p:cNvSpPr/>
          <p:nvPr/>
        </p:nvSpPr>
        <p:spPr>
          <a:xfrm>
            <a:off x="6443663" y="6080276"/>
            <a:ext cx="2250649" cy="2898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8900" lvl="1">
              <a:lnSpc>
                <a:spcPct val="90000"/>
              </a:lnSpc>
            </a:pPr>
            <a:r>
              <a:rPr lang="en-GB" sz="1400" dirty="0">
                <a:solidFill>
                  <a:schemeClr val="bg2"/>
                </a:solidFill>
                <a:latin typeface="+mn-lt"/>
              </a:rPr>
              <a:t>NIM A320 (1992) 331-335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486137" y="2328627"/>
            <a:ext cx="6171725" cy="849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5652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Profile likelihood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Define a test statistic based on a likelihood ratio: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>
              <a:solidFill>
                <a:srgbClr val="404040"/>
              </a:solidFill>
            </a:endParaRPr>
          </a:p>
          <a:p>
            <a:pPr>
              <a:buFontTx/>
              <a:buNone/>
            </a:pPr>
            <a:endParaRPr lang="en-US" sz="2000" dirty="0"/>
          </a:p>
          <a:p>
            <a:r>
              <a:rPr lang="en-US" sz="2000" i="1" dirty="0">
                <a:solidFill>
                  <a:srgbClr val="3333CC"/>
                </a:solidFill>
                <a:latin typeface="+mj-lt"/>
              </a:rPr>
              <a:t>μ</a:t>
            </a:r>
            <a:r>
              <a:rPr lang="en-US" sz="2000" dirty="0"/>
              <a:t> is usually the “</a:t>
            </a:r>
            <a:r>
              <a:rPr lang="en-US" sz="2000" dirty="0">
                <a:solidFill>
                  <a:srgbClr val="3333CC"/>
                </a:solidFill>
              </a:rPr>
              <a:t>signal strength</a:t>
            </a:r>
            <a:r>
              <a:rPr lang="en-US" sz="2000" dirty="0"/>
              <a:t>” (i.e.: </a:t>
            </a:r>
            <a:r>
              <a:rPr lang="en-US" sz="2000" i="1" dirty="0" err="1">
                <a:solidFill>
                  <a:srgbClr val="3333CC"/>
                </a:solidFill>
                <a:latin typeface="+mj-lt"/>
              </a:rPr>
              <a:t>σ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/</a:t>
            </a:r>
            <a:r>
              <a:rPr lang="en-US" sz="2000" i="1" dirty="0" err="1">
                <a:solidFill>
                  <a:srgbClr val="3333CC"/>
                </a:solidFill>
                <a:latin typeface="+mj-lt"/>
              </a:rPr>
              <a:t>σ</a:t>
            </a:r>
            <a:r>
              <a:rPr lang="en-US" sz="2000" baseline="-25000" dirty="0" err="1">
                <a:solidFill>
                  <a:srgbClr val="3333CC"/>
                </a:solidFill>
                <a:latin typeface="+mj-lt"/>
              </a:rPr>
              <a:t>th</a:t>
            </a:r>
            <a:r>
              <a:rPr lang="en-US" sz="2000" dirty="0"/>
              <a:t>) in case of a search for a new signal</a:t>
            </a:r>
          </a:p>
          <a:p>
            <a:r>
              <a:rPr lang="en-US" sz="2000" dirty="0">
                <a:solidFill>
                  <a:schemeClr val="accent2"/>
                </a:solidFill>
              </a:rPr>
              <a:t>Different ‘flavors’ </a:t>
            </a:r>
            <a:r>
              <a:rPr lang="en-US" sz="2000" dirty="0"/>
              <a:t>of test statistics</a:t>
            </a:r>
          </a:p>
          <a:p>
            <a:pPr lvl="1"/>
            <a:r>
              <a:rPr lang="en-US" sz="1600" dirty="0"/>
              <a:t>E.g.: deal with unphysical </a:t>
            </a:r>
            <a:r>
              <a:rPr lang="en-US" sz="1600" i="1" dirty="0">
                <a:solidFill>
                  <a:schemeClr val="accent2"/>
                </a:solidFill>
                <a:latin typeface="+mj-lt"/>
              </a:rPr>
              <a:t>μ </a:t>
            </a:r>
            <a:r>
              <a:rPr lang="en-US" sz="1600" dirty="0">
                <a:solidFill>
                  <a:schemeClr val="accent2"/>
                </a:solidFill>
                <a:latin typeface="+mj-lt"/>
              </a:rPr>
              <a:t>&lt; 0</a:t>
            </a:r>
            <a:r>
              <a:rPr lang="en-US" sz="1600" dirty="0"/>
              <a:t>, …</a:t>
            </a:r>
            <a:endParaRPr lang="en-US" sz="2000" dirty="0"/>
          </a:p>
          <a:p>
            <a:r>
              <a:rPr lang="en-US" sz="2000" dirty="0"/>
              <a:t>The distribution of </a:t>
            </a:r>
            <a:r>
              <a:rPr lang="en-US" sz="2000" i="1" dirty="0" err="1">
                <a:solidFill>
                  <a:srgbClr val="3333CC"/>
                </a:solidFill>
                <a:latin typeface="Times New Roman" charset="0"/>
              </a:rPr>
              <a:t>q</a:t>
            </a:r>
            <a:r>
              <a:rPr lang="en-US" sz="2000" baseline="-25000" dirty="0" err="1">
                <a:solidFill>
                  <a:srgbClr val="3333CC"/>
                </a:solidFill>
                <a:latin typeface="Times New Roman" charset="0"/>
              </a:rPr>
              <a:t>μ</a:t>
            </a:r>
            <a:r>
              <a:rPr lang="en-US" sz="2000" dirty="0">
                <a:solidFill>
                  <a:srgbClr val="3333CC"/>
                </a:solidFill>
                <a:latin typeface="Times New Roman" charset="0"/>
              </a:rPr>
              <a:t> = −2 </a:t>
            </a:r>
            <a:r>
              <a:rPr lang="en-US" sz="2000" dirty="0" err="1">
                <a:solidFill>
                  <a:srgbClr val="3333CC"/>
                </a:solidFill>
                <a:latin typeface="Times New Roman" charset="0"/>
              </a:rPr>
              <a:t>ln</a:t>
            </a:r>
            <a:r>
              <a:rPr lang="en-US" sz="2000" dirty="0">
                <a:solidFill>
                  <a:srgbClr val="3333CC"/>
                </a:solidFill>
                <a:latin typeface="Times New Roman" charset="0"/>
              </a:rPr>
              <a:t> </a:t>
            </a:r>
            <a:r>
              <a:rPr lang="en-US" sz="2000" i="1" dirty="0" err="1">
                <a:solidFill>
                  <a:srgbClr val="3333CC"/>
                </a:solidFill>
                <a:latin typeface="Times New Roman" charset="0"/>
              </a:rPr>
              <a:t>λ</a:t>
            </a:r>
            <a:r>
              <a:rPr lang="en-US" sz="2000" dirty="0">
                <a:solidFill>
                  <a:srgbClr val="3333CC"/>
                </a:solidFill>
                <a:latin typeface="Times New Roman" charset="0"/>
              </a:rPr>
              <a:t>(</a:t>
            </a:r>
            <a:r>
              <a:rPr lang="en-US" sz="2000" i="1" dirty="0">
                <a:solidFill>
                  <a:srgbClr val="3333CC"/>
                </a:solidFill>
                <a:latin typeface="Times New Roman" charset="0"/>
              </a:rPr>
              <a:t>μ</a:t>
            </a:r>
            <a:r>
              <a:rPr lang="en-US" sz="2000" dirty="0">
                <a:solidFill>
                  <a:srgbClr val="3333CC"/>
                </a:solidFill>
                <a:latin typeface="Times New Roman" charset="0"/>
              </a:rPr>
              <a:t>) </a:t>
            </a:r>
            <a:r>
              <a:rPr lang="en-US" sz="2000" dirty="0"/>
              <a:t>may be asymptotically approximated to the distribution of a </a:t>
            </a:r>
            <a:r>
              <a:rPr lang="en-US" sz="2000" dirty="0">
                <a:solidFill>
                  <a:srgbClr val="3333CC"/>
                </a:solidFill>
                <a:latin typeface="Times New Roman" charset="0"/>
              </a:rPr>
              <a:t>χ</a:t>
            </a:r>
            <a:r>
              <a:rPr lang="en-US" sz="2000" baseline="30000" dirty="0">
                <a:solidFill>
                  <a:srgbClr val="3333CC"/>
                </a:solidFill>
                <a:latin typeface="Times New Roman" charset="0"/>
              </a:rPr>
              <a:t>2</a:t>
            </a:r>
            <a:r>
              <a:rPr lang="en-US" sz="2000" dirty="0">
                <a:solidFill>
                  <a:srgbClr val="3333CC"/>
                </a:solidFill>
                <a:latin typeface="Times New Roman" charset="0"/>
              </a:rPr>
              <a:t> </a:t>
            </a:r>
            <a:r>
              <a:rPr lang="en-US" sz="2000" dirty="0"/>
              <a:t>with one degree of freedom (one parameter of interest = </a:t>
            </a:r>
            <a:r>
              <a:rPr lang="en-US" sz="2000" i="1" dirty="0">
                <a:solidFill>
                  <a:srgbClr val="0000FF"/>
                </a:solidFill>
                <a:latin typeface="+mj-lt"/>
              </a:rPr>
              <a:t>μ</a:t>
            </a:r>
            <a:r>
              <a:rPr lang="en-US" sz="2000" dirty="0"/>
              <a:t>) due to the </a:t>
            </a:r>
            <a:r>
              <a:rPr lang="en-US" sz="2000" dirty="0" err="1">
                <a:solidFill>
                  <a:srgbClr val="3333CC"/>
                </a:solidFill>
              </a:rPr>
              <a:t>Wilks</a:t>
            </a:r>
            <a:r>
              <a:rPr lang="en-US" sz="2000" dirty="0">
                <a:solidFill>
                  <a:srgbClr val="3333CC"/>
                </a:solidFill>
              </a:rPr>
              <a:t>’ theorem</a:t>
            </a:r>
            <a:br>
              <a:rPr lang="en-US" sz="2000" dirty="0">
                <a:solidFill>
                  <a:srgbClr val="3333CC"/>
                </a:solidFill>
              </a:rPr>
            </a:br>
            <a:r>
              <a:rPr lang="en-US" sz="2000" dirty="0">
                <a:solidFill>
                  <a:schemeClr val="bg2"/>
                </a:solidFill>
              </a:rPr>
              <a:t>(</a:t>
            </a:r>
            <a:r>
              <a:rPr lang="en-US" sz="2000" dirty="0">
                <a:solidFill>
                  <a:schemeClr val="bg2"/>
                </a:solidFill>
                <a:sym typeface="Wingdings"/>
              </a:rPr>
              <a:t> next slide)</a:t>
            </a:r>
            <a:endParaRPr lang="en-US" sz="2000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pic>
        <p:nvPicPr>
          <p:cNvPr id="8" name="Picture 6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484438" y="1572820"/>
            <a:ext cx="2286000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/>
          <p:nvPr/>
        </p:nvCxnSpPr>
        <p:spPr bwMode="auto">
          <a:xfrm rot="10800000">
            <a:off x="4922838" y="1981603"/>
            <a:ext cx="685800" cy="1588"/>
          </a:xfrm>
          <a:prstGeom prst="straightConnector1">
            <a:avLst/>
          </a:prstGeom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10"/>
          <p:cNvSpPr txBox="1">
            <a:spLocks noChangeArrowheads="1"/>
          </p:cNvSpPr>
          <p:nvPr/>
        </p:nvSpPr>
        <p:spPr bwMode="auto">
          <a:xfrm>
            <a:off x="5684838" y="1781578"/>
            <a:ext cx="12634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Fix </a:t>
            </a:r>
            <a:r>
              <a:rPr lang="en-US" sz="2000" i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μ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, fit </a:t>
            </a:r>
            <a:r>
              <a:rPr lang="en-US" sz="2000" i="1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θ</a:t>
            </a:r>
            <a:endParaRPr lang="en-US" sz="2000" i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11" name="Straight Arrow Connector 11"/>
          <p:cNvCxnSpPr/>
          <p:nvPr/>
        </p:nvCxnSpPr>
        <p:spPr bwMode="auto">
          <a:xfrm rot="10800000">
            <a:off x="4922838" y="2426103"/>
            <a:ext cx="685800" cy="3175"/>
          </a:xfrm>
          <a:prstGeom prst="straightConnector1">
            <a:avLst/>
          </a:prstGeom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2"/>
          <p:cNvSpPr txBox="1">
            <a:spLocks noChangeArrowheads="1"/>
          </p:cNvSpPr>
          <p:nvPr/>
        </p:nvSpPr>
        <p:spPr bwMode="auto">
          <a:xfrm>
            <a:off x="5684838" y="2227666"/>
            <a:ext cx="193354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2000" dirty="0" err="1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Fit</a:t>
            </a:r>
            <a:r>
              <a:rPr lang="it-IT" sz="2000" dirty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it-IT" sz="2000" dirty="0" err="1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both</a:t>
            </a:r>
            <a:r>
              <a:rPr lang="it-IT" sz="2000" dirty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en-US" sz="2000" i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μ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and </a:t>
            </a:r>
            <a:r>
              <a:rPr lang="en-US" sz="2000" i="1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θ</a:t>
            </a:r>
            <a:endParaRPr lang="en-US" sz="2000" i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7644464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Wilks’ theorem (1938)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Consider a likelihood function from </a:t>
            </a:r>
            <a:r>
              <a:rPr lang="en-US" sz="1800" i="1" dirty="0">
                <a:solidFill>
                  <a:srgbClr val="3333CC"/>
                </a:solidFill>
                <a:latin typeface="+mj-lt"/>
              </a:rPr>
              <a:t>N</a:t>
            </a:r>
            <a:r>
              <a:rPr lang="en-US" sz="1800" dirty="0"/>
              <a:t> measurements:</a:t>
            </a:r>
          </a:p>
          <a:p>
            <a:endParaRPr lang="en-US" sz="1800" dirty="0"/>
          </a:p>
          <a:p>
            <a:endParaRPr lang="en-US" sz="1800" dirty="0"/>
          </a:p>
          <a:p>
            <a:r>
              <a:rPr lang="en-US" sz="1800" dirty="0"/>
              <a:t>Assume that </a:t>
            </a:r>
            <a:r>
              <a:rPr lang="en-US" sz="1800" i="1" dirty="0">
                <a:solidFill>
                  <a:srgbClr val="3333CC"/>
                </a:solidFill>
                <a:latin typeface="+mj-lt"/>
              </a:rPr>
              <a:t>H</a:t>
            </a:r>
            <a:r>
              <a:rPr lang="en-US" sz="1800" baseline="-25000" dirty="0">
                <a:solidFill>
                  <a:srgbClr val="3333CC"/>
                </a:solidFill>
                <a:latin typeface="+mj-lt"/>
              </a:rPr>
              <a:t>0</a:t>
            </a:r>
            <a:r>
              <a:rPr lang="en-US" sz="1800" dirty="0"/>
              <a:t> and </a:t>
            </a:r>
            <a:r>
              <a:rPr lang="en-US" sz="1800" i="1" dirty="0">
                <a:solidFill>
                  <a:schemeClr val="accent2"/>
                </a:solidFill>
                <a:latin typeface="+mj-lt"/>
              </a:rPr>
              <a:t>H</a:t>
            </a:r>
            <a:r>
              <a:rPr lang="en-US" sz="1800" baseline="-25000" dirty="0">
                <a:solidFill>
                  <a:schemeClr val="accent2"/>
                </a:solidFill>
                <a:latin typeface="+mj-lt"/>
              </a:rPr>
              <a:t>1</a:t>
            </a:r>
            <a:r>
              <a:rPr lang="en-US" sz="1800" dirty="0"/>
              <a:t> are two </a:t>
            </a:r>
            <a:r>
              <a:rPr lang="en-US" sz="1800" dirty="0">
                <a:solidFill>
                  <a:schemeClr val="accent2"/>
                </a:solidFill>
              </a:rPr>
              <a:t>nested hypotheses</a:t>
            </a:r>
            <a:r>
              <a:rPr lang="en-US" sz="1800" dirty="0"/>
              <a:t>, i.e.: they can be expressed as:</a:t>
            </a:r>
          </a:p>
          <a:p>
            <a:endParaRPr lang="en-US" sz="1800" dirty="0"/>
          </a:p>
          <a:p>
            <a:r>
              <a:rPr lang="en-US" sz="1800" dirty="0"/>
              <a:t>Where </a:t>
            </a:r>
            <a:r>
              <a:rPr lang="en-US" sz="1800" dirty="0">
                <a:solidFill>
                  <a:srgbClr val="3333CC"/>
                </a:solidFill>
                <a:latin typeface="+mj-lt"/>
              </a:rPr>
              <a:t>Θ</a:t>
            </a:r>
            <a:r>
              <a:rPr lang="en-US" sz="1800" baseline="-25000" dirty="0">
                <a:solidFill>
                  <a:srgbClr val="3333CC"/>
                </a:solidFill>
                <a:latin typeface="+mj-lt"/>
              </a:rPr>
              <a:t>0</a:t>
            </a:r>
            <a:r>
              <a:rPr lang="en-US" sz="1800" dirty="0">
                <a:solidFill>
                  <a:srgbClr val="3333CC"/>
                </a:solidFill>
                <a:latin typeface="+mj-lt"/>
              </a:rPr>
              <a:t> ⊆ Θ</a:t>
            </a:r>
            <a:r>
              <a:rPr lang="en-US" sz="1800" baseline="-25000" dirty="0">
                <a:solidFill>
                  <a:srgbClr val="3333CC"/>
                </a:solidFill>
                <a:latin typeface="+mj-lt"/>
              </a:rPr>
              <a:t>1</a:t>
            </a:r>
            <a:r>
              <a:rPr lang="en-US" sz="1800" dirty="0"/>
              <a:t>. Then, the following quantity for </a:t>
            </a:r>
            <a:r>
              <a:rPr lang="en-US" sz="1800" dirty="0">
                <a:solidFill>
                  <a:schemeClr val="accent2"/>
                </a:solidFill>
                <a:latin typeface="+mj-lt"/>
              </a:rPr>
              <a:t>N→∞ </a:t>
            </a:r>
            <a:r>
              <a:rPr lang="en-US" sz="1800" dirty="0"/>
              <a:t>is distributed as a </a:t>
            </a:r>
            <a:r>
              <a:rPr lang="en-US" sz="1800" i="1" dirty="0">
                <a:solidFill>
                  <a:schemeClr val="accent2"/>
                </a:solidFill>
                <a:latin typeface="+mj-lt"/>
              </a:rPr>
              <a:t>χ</a:t>
            </a:r>
            <a:r>
              <a:rPr lang="en-US" sz="1800" baseline="30000" dirty="0">
                <a:solidFill>
                  <a:schemeClr val="accent2"/>
                </a:solidFill>
                <a:latin typeface="+mj-lt"/>
              </a:rPr>
              <a:t>2</a:t>
            </a:r>
            <a:r>
              <a:rPr lang="en-US" sz="1800" dirty="0"/>
              <a:t> with </a:t>
            </a:r>
            <a:r>
              <a:rPr lang="en-US" sz="1800" dirty="0" err="1"/>
              <a:t>n.d.o.f</a:t>
            </a:r>
            <a:r>
              <a:rPr lang="en-US" sz="1800" dirty="0"/>
              <a:t>. equal to the difference of </a:t>
            </a:r>
            <a:r>
              <a:rPr lang="en-US" sz="1800" dirty="0">
                <a:solidFill>
                  <a:srgbClr val="3333CC"/>
                </a:solidFill>
                <a:latin typeface="+mj-lt"/>
              </a:rPr>
              <a:t>Θ</a:t>
            </a:r>
            <a:r>
              <a:rPr lang="en-US" sz="1800" baseline="-25000" dirty="0">
                <a:solidFill>
                  <a:srgbClr val="3333CC"/>
                </a:solidFill>
                <a:latin typeface="+mj-lt"/>
              </a:rPr>
              <a:t>0</a:t>
            </a:r>
            <a:r>
              <a:rPr lang="en-US" sz="1800" dirty="0">
                <a:solidFill>
                  <a:srgbClr val="3333CC"/>
                </a:solidFill>
              </a:rPr>
              <a:t> </a:t>
            </a:r>
            <a:r>
              <a:rPr lang="en-US" sz="1800" dirty="0">
                <a:solidFill>
                  <a:schemeClr val="tx2"/>
                </a:solidFill>
              </a:rPr>
              <a:t>and</a:t>
            </a:r>
            <a:r>
              <a:rPr lang="en-US" sz="1800" dirty="0">
                <a:solidFill>
                  <a:srgbClr val="3333CC"/>
                </a:solidFill>
              </a:rPr>
              <a:t> </a:t>
            </a:r>
            <a:r>
              <a:rPr lang="en-US" sz="1800" dirty="0">
                <a:solidFill>
                  <a:srgbClr val="3333CC"/>
                </a:solidFill>
                <a:latin typeface="+mj-lt"/>
              </a:rPr>
              <a:t>Θ</a:t>
            </a:r>
            <a:r>
              <a:rPr lang="en-US" sz="1800" baseline="-25000" dirty="0">
                <a:solidFill>
                  <a:srgbClr val="3333CC"/>
                </a:solidFill>
                <a:latin typeface="+mj-lt"/>
              </a:rPr>
              <a:t>1</a:t>
            </a:r>
            <a:r>
              <a:rPr lang="en-US" sz="1800" dirty="0">
                <a:solidFill>
                  <a:srgbClr val="3333CC"/>
                </a:solidFill>
              </a:rPr>
              <a:t> </a:t>
            </a:r>
            <a:r>
              <a:rPr lang="en-US" sz="1800" dirty="0">
                <a:solidFill>
                  <a:srgbClr val="000000"/>
                </a:solidFill>
              </a:rPr>
              <a:t>dimensionality: </a:t>
            </a:r>
            <a:endParaRPr lang="en-US" sz="1800" dirty="0">
              <a:solidFill>
                <a:srgbClr val="000000"/>
              </a:solidFill>
              <a:latin typeface="+mj-lt"/>
            </a:endParaRP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r>
              <a:rPr lang="en-US" sz="1800" dirty="0"/>
              <a:t>E.g.: searching for a signal with strength </a:t>
            </a:r>
            <a:r>
              <a:rPr lang="en-US" sz="1800" i="1" dirty="0">
                <a:solidFill>
                  <a:srgbClr val="3333CC"/>
                </a:solidFill>
                <a:latin typeface="+mj-lt"/>
              </a:rPr>
              <a:t>μ</a:t>
            </a:r>
            <a:r>
              <a:rPr lang="en-US" sz="1800" dirty="0"/>
              <a:t>,  </a:t>
            </a:r>
            <a:r>
              <a:rPr lang="en-US" sz="1800" i="1" dirty="0">
                <a:solidFill>
                  <a:srgbClr val="3333CC"/>
                </a:solidFill>
                <a:latin typeface="+mj-lt"/>
              </a:rPr>
              <a:t>H</a:t>
            </a:r>
            <a:r>
              <a:rPr lang="en-US" sz="1800" baseline="-25000" dirty="0">
                <a:solidFill>
                  <a:srgbClr val="3333CC"/>
                </a:solidFill>
                <a:latin typeface="+mj-lt"/>
              </a:rPr>
              <a:t>0</a:t>
            </a:r>
            <a:r>
              <a:rPr lang="en-US" sz="1800" dirty="0">
                <a:solidFill>
                  <a:srgbClr val="3333CC"/>
                </a:solidFill>
                <a:latin typeface="+mj-lt"/>
              </a:rPr>
              <a:t>: </a:t>
            </a:r>
            <a:r>
              <a:rPr lang="en-US" sz="1800" i="1" dirty="0" err="1">
                <a:solidFill>
                  <a:srgbClr val="3333CC"/>
                </a:solidFill>
                <a:latin typeface="+mj-lt"/>
              </a:rPr>
              <a:t>μ</a:t>
            </a:r>
            <a:r>
              <a:rPr lang="en-US" sz="1800" i="1" dirty="0">
                <a:solidFill>
                  <a:srgbClr val="3333CC"/>
                </a:solidFill>
                <a:latin typeface="+mj-lt"/>
              </a:rPr>
              <a:t> </a:t>
            </a:r>
            <a:r>
              <a:rPr lang="en-US" sz="1800" dirty="0">
                <a:solidFill>
                  <a:srgbClr val="3333CC"/>
                </a:solidFill>
                <a:latin typeface="+mj-lt"/>
              </a:rPr>
              <a:t>= 0</a:t>
            </a:r>
            <a:r>
              <a:rPr lang="en-US" sz="1800" dirty="0"/>
              <a:t>, </a:t>
            </a:r>
            <a:r>
              <a:rPr lang="en-US" sz="1800" i="1" dirty="0">
                <a:solidFill>
                  <a:srgbClr val="3333CC"/>
                </a:solidFill>
                <a:latin typeface="+mj-lt"/>
              </a:rPr>
              <a:t>H</a:t>
            </a:r>
            <a:r>
              <a:rPr lang="en-US" sz="1800" baseline="-25000" dirty="0">
                <a:solidFill>
                  <a:srgbClr val="3333CC"/>
                </a:solidFill>
                <a:latin typeface="+mj-lt"/>
              </a:rPr>
              <a:t>1</a:t>
            </a:r>
            <a:r>
              <a:rPr lang="en-US" sz="1800" dirty="0">
                <a:solidFill>
                  <a:srgbClr val="3333CC"/>
                </a:solidFill>
                <a:latin typeface="+mj-lt"/>
              </a:rPr>
              <a:t>: </a:t>
            </a:r>
            <a:r>
              <a:rPr lang="en-US" sz="1800" i="1" dirty="0">
                <a:solidFill>
                  <a:srgbClr val="3333CC"/>
                </a:solidFill>
                <a:latin typeface="+mj-lt"/>
              </a:rPr>
              <a:t>μ</a:t>
            </a:r>
            <a:r>
              <a:rPr lang="en-US" sz="1800" dirty="0">
                <a:solidFill>
                  <a:srgbClr val="3333CC"/>
                </a:solidFill>
                <a:latin typeface="+mj-lt"/>
              </a:rPr>
              <a:t> ≥ 0</a:t>
            </a:r>
            <a:r>
              <a:rPr lang="en-US" sz="18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800" dirty="0">
                <a:solidFill>
                  <a:srgbClr val="000000"/>
                </a:solidFill>
              </a:rPr>
              <a:t>we have the profile likelihood (</a:t>
            </a:r>
            <a:r>
              <a:rPr lang="en-US" sz="1800" dirty="0">
                <a:solidFill>
                  <a:srgbClr val="800000"/>
                </a:solidFill>
              </a:rPr>
              <a:t>supremum = best fit value</a:t>
            </a:r>
            <a:r>
              <a:rPr lang="en-US" sz="1800" dirty="0">
                <a:solidFill>
                  <a:srgbClr val="000000"/>
                </a:solidFill>
              </a:rPr>
              <a:t>):</a:t>
            </a:r>
            <a:endParaRPr lang="en-US" sz="1800" dirty="0">
              <a:solidFill>
                <a:srgbClr val="3333CC"/>
              </a:solidFill>
            </a:endParaRP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30983" y="1456079"/>
            <a:ext cx="4509899" cy="748324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775935" y="2619186"/>
            <a:ext cx="794237" cy="35476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640538" y="2619186"/>
            <a:ext cx="794237" cy="354760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042608" y="5270738"/>
            <a:ext cx="4886648" cy="93600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484438" y="3667621"/>
            <a:ext cx="4256444" cy="96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93140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realistic case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 variable (e.g.: reconstructed invariant mass) is samples for a number of events</a:t>
            </a:r>
          </a:p>
          <a:p>
            <a:r>
              <a:rPr lang="en-US" sz="2400" dirty="0"/>
              <a:t>It’s distribution is used to look for a signal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ea typeface="ＭＳ Ｐゴシック" charset="-128"/>
                <a:cs typeface="ＭＳ Ｐゴシック" charset="-128"/>
              </a:rPr>
              <a:t>Luca Lista</a:t>
            </a: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pic>
        <p:nvPicPr>
          <p:cNvPr id="7" name="Immagine 6" descr="h-bkg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2666999"/>
            <a:ext cx="4572000" cy="3096381"/>
          </a:xfrm>
          <a:prstGeom prst="rect">
            <a:avLst/>
          </a:prstGeom>
        </p:spPr>
      </p:pic>
      <p:pic>
        <p:nvPicPr>
          <p:cNvPr id="8" name="Immagine 7" descr="h-sig+bkg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66999"/>
            <a:ext cx="4572000" cy="3096381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914400" y="3009900"/>
            <a:ext cx="19172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333CC"/>
                </a:solidFill>
              </a:rPr>
              <a:t>Null hypothesis (H</a:t>
            </a:r>
            <a:r>
              <a:rPr lang="en-US" baseline="-25000" dirty="0">
                <a:solidFill>
                  <a:srgbClr val="3333CC"/>
                </a:solidFill>
              </a:rPr>
              <a:t>0</a:t>
            </a:r>
            <a:r>
              <a:rPr lang="en-US" dirty="0">
                <a:solidFill>
                  <a:srgbClr val="3333CC"/>
                </a:solidFill>
              </a:rPr>
              <a:t>)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5715000" y="3009900"/>
            <a:ext cx="2111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333CC"/>
                </a:solidFill>
              </a:rPr>
              <a:t>Signal hypothesis (H</a:t>
            </a:r>
            <a:r>
              <a:rPr lang="en-US" baseline="-25000" dirty="0">
                <a:solidFill>
                  <a:srgbClr val="3333CC"/>
                </a:solidFill>
              </a:rPr>
              <a:t>1</a:t>
            </a:r>
            <a:r>
              <a:rPr lang="en-US" dirty="0">
                <a:solidFill>
                  <a:srgbClr val="3333CC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767287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magine 18" descr="test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212976"/>
            <a:ext cx="4641056" cy="3143149"/>
          </a:xfrm>
          <a:prstGeom prst="rect">
            <a:avLst/>
          </a:prstGeom>
        </p:spPr>
      </p:pic>
      <p:pic>
        <p:nvPicPr>
          <p:cNvPr id="18" name="Immagine 17" descr="h-sig+bkg.pdf"/>
          <p:cNvPicPr>
            <a:picLocks noChangeAspect="1"/>
          </p:cNvPicPr>
          <p:nvPr/>
        </p:nvPicPr>
        <p:blipFill>
          <a:blip r:embed="rId3"/>
          <a:srcRect t="8333"/>
          <a:stretch>
            <a:fillRect/>
          </a:stretch>
        </p:blipFill>
        <p:spPr>
          <a:xfrm>
            <a:off x="4724400" y="990600"/>
            <a:ext cx="4050506" cy="25146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Bump hunting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1125538"/>
                <a:ext cx="4328864" cy="4970462"/>
              </a:xfrm>
            </p:spPr>
            <p:txBody>
              <a:bodyPr/>
              <a:lstStyle/>
              <a:p>
                <a:r>
                  <a:rPr lang="en-US" sz="2000" dirty="0"/>
                  <a:t>Significance evaluation can be performed by generating random pseudo-experiments (“toy MC”)</a:t>
                </a:r>
              </a:p>
              <a:p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−2</m:t>
                    </m:r>
                    <m:r>
                      <m:rPr>
                        <m:sty m:val="p"/>
                      </m:rPr>
                      <a:rPr lang="en-US" sz="20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ln</m:t>
                    </m:r>
                    <m:r>
                      <a:rPr lang="en-US" sz="20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US" sz="20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err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i="1" dirty="0" err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i="1" dirty="0" err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)/</m:t>
                    </m:r>
                    <m:r>
                      <a:rPr lang="en-US" sz="20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endParaRPr lang="en-US" sz="2000" i="1" dirty="0">
                  <a:solidFill>
                    <a:schemeClr val="accent2"/>
                  </a:solidFill>
                </a:endParaRPr>
              </a:p>
              <a:p>
                <a:r>
                  <a:rPr lang="en-US" sz="2000" i="1" dirty="0"/>
                  <a:t>p</a:t>
                </a:r>
                <a:r>
                  <a:rPr lang="en-US" sz="2000" dirty="0"/>
                  <a:t>-value estimated as the fraction of toys with value of t greater than </a:t>
                </a:r>
                <a:r>
                  <a:rPr lang="en-US" sz="2000" dirty="0" err="1"/>
                  <a:t>t</a:t>
                </a:r>
                <a:r>
                  <a:rPr lang="en-US" sz="2000" baseline="-25000" dirty="0" err="1"/>
                  <a:t>obs</a:t>
                </a:r>
                <a:r>
                  <a:rPr lang="en-US" sz="2000" dirty="0"/>
                  <a:t>.</a:t>
                </a:r>
              </a:p>
              <a:p>
                <a:endParaRPr lang="en-US" sz="2000" dirty="0"/>
              </a:p>
            </p:txBody>
          </p:sp>
        </mc:Choice>
        <mc:Fallback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1125538"/>
                <a:ext cx="4328864" cy="4970462"/>
              </a:xfrm>
              <a:blipFill>
                <a:blip r:embed="rId4"/>
                <a:stretch>
                  <a:fillRect l="-1170" t="-765" r="-29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sp>
        <p:nvSpPr>
          <p:cNvPr id="13" name="Segnaposto contenuto 12"/>
          <p:cNvSpPr>
            <a:spLocks noGrp="1"/>
          </p:cNvSpPr>
          <p:nvPr>
            <p:ph sz="half" idx="4294967295"/>
          </p:nvPr>
        </p:nvSpPr>
        <p:spPr>
          <a:xfrm>
            <a:off x="5334000" y="3581400"/>
            <a:ext cx="3810000" cy="2514600"/>
          </a:xfrm>
        </p:spPr>
        <p:txBody>
          <a:bodyPr/>
          <a:lstStyle/>
          <a:p>
            <a:pPr>
              <a:tabLst>
                <a:tab pos="536575" algn="l"/>
              </a:tabLst>
            </a:pPr>
            <a:r>
              <a:rPr lang="en-US" sz="2000" dirty="0"/>
              <a:t>In the presented case, assuming no nuisance parameter (</a:t>
            </a:r>
            <a:r>
              <a:rPr lang="en-US" sz="2000" dirty="0" err="1"/>
              <a:t>μ</a:t>
            </a:r>
            <a:r>
              <a:rPr lang="en-US" sz="2000" dirty="0"/>
              <a:t> is the only parameter of the model):</a:t>
            </a:r>
          </a:p>
          <a:p>
            <a:pPr>
              <a:tabLst>
                <a:tab pos="536575" algn="l"/>
              </a:tabLst>
            </a:pPr>
            <a:r>
              <a:rPr lang="en-US" sz="2000" dirty="0" err="1">
                <a:solidFill>
                  <a:schemeClr val="accent2"/>
                </a:solidFill>
              </a:rPr>
              <a:t>p</a:t>
            </a:r>
            <a:r>
              <a:rPr lang="en-US" sz="2000" dirty="0">
                <a:solidFill>
                  <a:schemeClr val="accent2"/>
                </a:solidFill>
              </a:rPr>
              <a:t> = 374/10</a:t>
            </a:r>
            <a:r>
              <a:rPr lang="en-US" sz="2000" baseline="30000" dirty="0">
                <a:solidFill>
                  <a:schemeClr val="accent2"/>
                </a:solidFill>
              </a:rPr>
              <a:t>5</a:t>
            </a:r>
            <a:r>
              <a:rPr lang="en-US" sz="2000" dirty="0">
                <a:solidFill>
                  <a:schemeClr val="accent2"/>
                </a:solidFill>
              </a:rPr>
              <a:t> = 3.7±0.2%</a:t>
            </a:r>
          </a:p>
          <a:p>
            <a:pPr>
              <a:tabLst>
                <a:tab pos="536575" algn="l"/>
              </a:tabLst>
            </a:pPr>
            <a:r>
              <a:rPr lang="en-US" sz="2000" dirty="0">
                <a:solidFill>
                  <a:schemeClr val="accent2"/>
                </a:solidFill>
              </a:rPr>
              <a:t>Z = 2.7 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3528949" y="3517776"/>
            <a:ext cx="890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rgbClr val="3333CC"/>
                </a:solidFill>
              </a:rPr>
              <a:t>No signal</a:t>
            </a:r>
            <a:br>
              <a:rPr lang="en-US" sz="1400" dirty="0">
                <a:solidFill>
                  <a:srgbClr val="3333CC"/>
                </a:solidFill>
              </a:rPr>
            </a:br>
            <a:r>
              <a:rPr lang="en-US" sz="1400" dirty="0">
                <a:solidFill>
                  <a:srgbClr val="3333CC"/>
                </a:solidFill>
              </a:rPr>
              <a:t>assumed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762000" y="3517776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Signal </a:t>
            </a:r>
            <a:br>
              <a:rPr lang="en-US" sz="1400" dirty="0">
                <a:solidFill>
                  <a:srgbClr val="FF0000"/>
                </a:solidFill>
              </a:rPr>
            </a:br>
            <a:r>
              <a:rPr lang="en-US" sz="1400" dirty="0">
                <a:solidFill>
                  <a:srgbClr val="FF0000"/>
                </a:solidFill>
              </a:rPr>
              <a:t>assumed</a:t>
            </a:r>
          </a:p>
        </p:txBody>
      </p:sp>
      <p:sp>
        <p:nvSpPr>
          <p:cNvPr id="16" name="Rettangolo 15"/>
          <p:cNvSpPr/>
          <p:nvPr/>
        </p:nvSpPr>
        <p:spPr>
          <a:xfrm>
            <a:off x="1676400" y="3517776"/>
            <a:ext cx="45787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i="1" dirty="0" err="1">
                <a:effectLst>
                  <a:glow rad="63500">
                    <a:schemeClr val="bg1">
                      <a:alpha val="75000"/>
                    </a:schemeClr>
                  </a:glow>
                </a:effectLst>
              </a:rPr>
              <a:t>t</a:t>
            </a:r>
            <a:r>
              <a:rPr lang="en-US" baseline="-25000" dirty="0" err="1">
                <a:effectLst>
                  <a:glow rad="63500">
                    <a:schemeClr val="bg1">
                      <a:alpha val="75000"/>
                    </a:schemeClr>
                  </a:glow>
                </a:effectLst>
              </a:rPr>
              <a:t>obs</a:t>
            </a:r>
            <a:endParaRPr lang="en-US" dirty="0">
              <a:effectLst>
                <a:glow rad="63500">
                  <a:schemeClr val="bg1">
                    <a:alpha val="7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9085149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 descr="scan.pdf"/>
          <p:cNvPicPr>
            <a:picLocks noChangeAspect="1"/>
          </p:cNvPicPr>
          <p:nvPr/>
        </p:nvPicPr>
        <p:blipFill>
          <a:blip r:embed="rId2"/>
          <a:srcRect r="6723"/>
          <a:stretch>
            <a:fillRect/>
          </a:stretch>
        </p:blipFill>
        <p:spPr>
          <a:xfrm>
            <a:off x="4724400" y="3276600"/>
            <a:ext cx="4229100" cy="3070578"/>
          </a:xfrm>
          <a:prstGeom prst="rect">
            <a:avLst/>
          </a:prstGeom>
        </p:spPr>
      </p:pic>
      <p:sp>
        <p:nvSpPr>
          <p:cNvPr id="8" name="Tito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Determining the signal strength</a:t>
            </a:r>
          </a:p>
        </p:txBody>
      </p:sp>
      <p:sp>
        <p:nvSpPr>
          <p:cNvPr id="9" name="Segnaposto contenuto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 </a:t>
            </a:r>
            <a:r>
              <a:rPr lang="en-US" sz="2400" dirty="0">
                <a:solidFill>
                  <a:srgbClr val="3333CC"/>
                </a:solidFill>
              </a:rPr>
              <a:t>scan </a:t>
            </a:r>
            <a:r>
              <a:rPr lang="en-US" sz="2400" dirty="0"/>
              <a:t>of the test statistics reveals its minimum at the best parameter value (</a:t>
            </a:r>
            <a:r>
              <a:rPr lang="en-US" sz="2400" dirty="0" err="1"/>
              <a:t>μ</a:t>
            </a:r>
            <a:r>
              <a:rPr lang="en-US" sz="2400" dirty="0"/>
              <a:t>=signal strength here) </a:t>
            </a:r>
          </a:p>
          <a:p>
            <a:r>
              <a:rPr lang="en-US" sz="2400" dirty="0"/>
              <a:t>The fit value of </a:t>
            </a:r>
            <a:r>
              <a:rPr lang="en-US" sz="2400" dirty="0" err="1"/>
              <a:t>μ</a:t>
            </a:r>
            <a:r>
              <a:rPr lang="en-US" sz="2400" dirty="0"/>
              <a:t> is the </a:t>
            </a:r>
            <a:r>
              <a:rPr lang="en-US" sz="2400" dirty="0">
                <a:solidFill>
                  <a:srgbClr val="3333CC"/>
                </a:solidFill>
              </a:rPr>
              <a:t>maximum-likelihood estimate</a:t>
            </a:r>
          </a:p>
          <a:p>
            <a:pPr lvl="1"/>
            <a:r>
              <a:rPr lang="en-US" sz="2000" dirty="0" err="1">
                <a:solidFill>
                  <a:srgbClr val="3333CC"/>
                </a:solidFill>
              </a:rPr>
              <a:t>μ</a:t>
            </a:r>
            <a:r>
              <a:rPr lang="en-US" sz="2000" dirty="0">
                <a:solidFill>
                  <a:srgbClr val="3333CC"/>
                </a:solidFill>
              </a:rPr>
              <a:t> = 1.24</a:t>
            </a:r>
            <a:r>
              <a:rPr lang="en-US" sz="2000" baseline="30000" dirty="0">
                <a:solidFill>
                  <a:srgbClr val="3333CC"/>
                </a:solidFill>
              </a:rPr>
              <a:t>+0.49</a:t>
            </a:r>
            <a:r>
              <a:rPr lang="en-US" sz="2000" baseline="-25000" dirty="0">
                <a:solidFill>
                  <a:srgbClr val="3333CC"/>
                </a:solidFill>
              </a:rPr>
              <a:t>-0.48</a:t>
            </a:r>
          </a:p>
          <a:p>
            <a:r>
              <a:rPr lang="en-US" sz="2400" dirty="0"/>
              <a:t>Using the likelihood ratio instead of just the likelihood: from </a:t>
            </a:r>
            <a:r>
              <a:rPr lang="en-US" sz="2400" dirty="0" err="1">
                <a:solidFill>
                  <a:srgbClr val="3333CC"/>
                </a:solidFill>
              </a:rPr>
              <a:t>Wilk’s</a:t>
            </a:r>
            <a:r>
              <a:rPr lang="en-US" sz="2400" dirty="0">
                <a:solidFill>
                  <a:srgbClr val="3333CC"/>
                </a:solidFill>
              </a:rPr>
              <a:t> theorem</a:t>
            </a:r>
            <a:r>
              <a:rPr lang="en-US" sz="2400" dirty="0"/>
              <a:t>, the likelihood ratio approximately follows</a:t>
            </a:r>
            <a:br>
              <a:rPr lang="en-US" sz="2400" dirty="0"/>
            </a:br>
            <a:r>
              <a:rPr lang="en-US" sz="2400" dirty="0"/>
              <a:t>a </a:t>
            </a:r>
            <a:r>
              <a:rPr lang="en-US" sz="2400" dirty="0">
                <a:solidFill>
                  <a:srgbClr val="3333CC"/>
                </a:solidFill>
                <a:latin typeface="+mj-lt"/>
              </a:rPr>
              <a:t>χ</a:t>
            </a:r>
            <a:r>
              <a:rPr lang="en-US" sz="2400" baseline="30000" dirty="0">
                <a:solidFill>
                  <a:srgbClr val="3333CC"/>
                </a:solidFill>
              </a:rPr>
              <a:t>2</a:t>
            </a:r>
            <a:r>
              <a:rPr lang="en-US" sz="2400" dirty="0">
                <a:solidFill>
                  <a:srgbClr val="3333CC"/>
                </a:solidFill>
              </a:rPr>
              <a:t> distribution </a:t>
            </a:r>
            <a:r>
              <a:rPr lang="en-US" sz="2400" dirty="0"/>
              <a:t>in the null</a:t>
            </a:r>
            <a:br>
              <a:rPr lang="en-US" sz="2400" dirty="0"/>
            </a:br>
            <a:r>
              <a:rPr lang="en-US" sz="2400" dirty="0"/>
              <a:t>hypothesis</a:t>
            </a:r>
          </a:p>
          <a:p>
            <a:pPr lvl="1"/>
            <a:r>
              <a:rPr lang="en-US" sz="2000" dirty="0"/>
              <a:t>In presence of signal:</a:t>
            </a:r>
          </a:p>
          <a:p>
            <a:pPr lvl="2"/>
            <a:r>
              <a:rPr lang="en-US" sz="1600" dirty="0"/>
              <a:t>Significance </a:t>
            </a:r>
            <a:r>
              <a:rPr lang="en-US" sz="1600" dirty="0">
                <a:solidFill>
                  <a:srgbClr val="3333CC"/>
                </a:solidFill>
              </a:rPr>
              <a:t>Z ~ √-</a:t>
            </a:r>
            <a:r>
              <a:rPr lang="en-US" sz="1600" dirty="0" err="1">
                <a:solidFill>
                  <a:srgbClr val="3333CC"/>
                </a:solidFill>
              </a:rPr>
              <a:t>t</a:t>
            </a:r>
            <a:r>
              <a:rPr lang="en-US" sz="1600" baseline="-25000" dirty="0" err="1">
                <a:solidFill>
                  <a:srgbClr val="3333CC"/>
                </a:solidFill>
              </a:rPr>
              <a:t>min</a:t>
            </a:r>
            <a:endParaRPr lang="en-US" sz="1600" baseline="-25000" dirty="0">
              <a:solidFill>
                <a:srgbClr val="3333CC"/>
              </a:solidFill>
            </a:endParaRPr>
          </a:p>
          <a:p>
            <a:pPr lvl="2"/>
            <a:r>
              <a:rPr lang="en-US" sz="1600" dirty="0"/>
              <a:t>In this case </a:t>
            </a:r>
            <a:r>
              <a:rPr lang="en-US" sz="1600" dirty="0">
                <a:solidFill>
                  <a:srgbClr val="3333CC"/>
                </a:solidFill>
              </a:rPr>
              <a:t>Z ~ 2.7</a:t>
            </a:r>
            <a:endParaRPr lang="en-US" sz="1600" dirty="0"/>
          </a:p>
          <a:p>
            <a:pPr lvl="1"/>
            <a:r>
              <a:rPr lang="en-US" sz="2000" dirty="0"/>
              <a:t>Goodness-of-fit, in case of</a:t>
            </a:r>
            <a:br>
              <a:rPr lang="en-US" sz="2000" dirty="0"/>
            </a:br>
            <a:r>
              <a:rPr lang="en-US" sz="2000" dirty="0"/>
              <a:t>no presence of signal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</p:spTree>
    <p:extLst>
      <p:ext uri="{BB962C8B-B14F-4D97-AF65-F5344CB8AC3E}">
        <p14:creationId xmlns:p14="http://schemas.microsoft.com/office/powerpoint/2010/main" val="48989167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h-bkg-sys.pdf"/>
          <p:cNvPicPr>
            <a:picLocks noChangeAspect="1"/>
          </p:cNvPicPr>
          <p:nvPr/>
        </p:nvPicPr>
        <p:blipFill>
          <a:blip r:embed="rId2"/>
          <a:srcRect r="6130"/>
          <a:stretch>
            <a:fillRect/>
          </a:stretch>
        </p:blipFill>
        <p:spPr>
          <a:xfrm>
            <a:off x="4495800" y="3048000"/>
            <a:ext cx="4572000" cy="3298593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Dealing with </a:t>
            </a:r>
            <a:r>
              <a:rPr lang="en-US" dirty="0" err="1"/>
              <a:t>systematics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Several assumptions done in the model are affected by </a:t>
            </a:r>
            <a:r>
              <a:rPr lang="en-US" sz="1800" dirty="0">
                <a:solidFill>
                  <a:srgbClr val="3333CC"/>
                </a:solidFill>
              </a:rPr>
              <a:t>systematic uncertainties</a:t>
            </a:r>
          </a:p>
          <a:p>
            <a:r>
              <a:rPr lang="en-US" sz="1800" dirty="0"/>
              <a:t>In the present case, the uncertainty on the background rate/shape has large effect on the signal estimate</a:t>
            </a:r>
          </a:p>
          <a:p>
            <a:r>
              <a:rPr lang="en-US" sz="1800" dirty="0"/>
              <a:t>The amount of background can be scaled by a factor </a:t>
            </a:r>
            <a:r>
              <a:rPr lang="en-US" sz="1800" dirty="0" err="1">
                <a:solidFill>
                  <a:srgbClr val="3333CC"/>
                </a:solidFill>
              </a:rPr>
              <a:t>β</a:t>
            </a:r>
            <a:r>
              <a:rPr lang="en-US" sz="1800" dirty="0"/>
              <a:t>, which becomes one of the </a:t>
            </a:r>
            <a:r>
              <a:rPr lang="en-US" sz="1800" dirty="0">
                <a:solidFill>
                  <a:srgbClr val="3333CC"/>
                </a:solidFill>
              </a:rPr>
              <a:t>nuisance parameters </a:t>
            </a:r>
            <a:r>
              <a:rPr lang="en-US" sz="1800" dirty="0"/>
              <a:t>(</a:t>
            </a:r>
            <a:r>
              <a:rPr lang="en-US" sz="1800" dirty="0" err="1">
                <a:solidFill>
                  <a:srgbClr val="3333CC"/>
                </a:solidFill>
              </a:rPr>
              <a:t>θ</a:t>
            </a:r>
            <a:r>
              <a:rPr lang="en-US" sz="1800" dirty="0"/>
              <a:t>) of the model</a:t>
            </a:r>
          </a:p>
          <a:p>
            <a:r>
              <a:rPr lang="en-US" sz="1800" dirty="0"/>
              <a:t>More in general, for binned cases, the effect may be modeled by shifting “up” or “down” the signal</a:t>
            </a:r>
            <a:br>
              <a:rPr lang="en-US" sz="1800" dirty="0"/>
            </a:br>
            <a:r>
              <a:rPr lang="en-US" sz="1800" dirty="0"/>
              <a:t>and background templates </a:t>
            </a:r>
            <a:br>
              <a:rPr lang="en-US" sz="1800" dirty="0"/>
            </a:br>
            <a:r>
              <a:rPr lang="en-US" sz="1800" dirty="0"/>
              <a:t>corresponding to the uncertainty </a:t>
            </a:r>
            <a:br>
              <a:rPr lang="en-US" sz="1800" dirty="0"/>
            </a:br>
            <a:r>
              <a:rPr lang="en-US" sz="1800" dirty="0"/>
              <a:t>amount</a:t>
            </a:r>
            <a:endParaRPr lang="en-US" sz="1600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3"/>
          <a:srcRect r="12069"/>
          <a:stretch>
            <a:fillRect/>
          </a:stretch>
        </p:blipFill>
        <p:spPr>
          <a:xfrm>
            <a:off x="201218" y="4532674"/>
            <a:ext cx="4294582" cy="80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4635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scanSyst.pdf"/>
          <p:cNvPicPr>
            <a:picLocks noChangeAspect="1"/>
          </p:cNvPicPr>
          <p:nvPr/>
        </p:nvPicPr>
        <p:blipFill>
          <a:blip r:embed="rId2"/>
          <a:srcRect r="6157"/>
          <a:stretch>
            <a:fillRect/>
          </a:stretch>
        </p:blipFill>
        <p:spPr>
          <a:xfrm>
            <a:off x="304800" y="1655192"/>
            <a:ext cx="5097553" cy="3678808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of systematic uncertainty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Larger uncertainty: </a:t>
            </a:r>
            <a:r>
              <a:rPr lang="en-US" sz="2000" dirty="0" err="1">
                <a:solidFill>
                  <a:srgbClr val="3333CC"/>
                </a:solidFill>
              </a:rPr>
              <a:t>μ</a:t>
            </a:r>
            <a:r>
              <a:rPr lang="en-US" sz="2000" dirty="0">
                <a:solidFill>
                  <a:srgbClr val="3333CC"/>
                </a:solidFill>
              </a:rPr>
              <a:t> = 1.40</a:t>
            </a:r>
            <a:r>
              <a:rPr lang="en-US" sz="2000" baseline="30000" dirty="0">
                <a:solidFill>
                  <a:srgbClr val="3333CC"/>
                </a:solidFill>
              </a:rPr>
              <a:t>+0.61</a:t>
            </a:r>
            <a:r>
              <a:rPr lang="en-US" sz="2000" baseline="-25000" dirty="0">
                <a:solidFill>
                  <a:srgbClr val="3333CC"/>
                </a:solidFill>
              </a:rPr>
              <a:t>-0.60</a:t>
            </a:r>
          </a:p>
          <a:p>
            <a:r>
              <a:rPr lang="en-US" sz="2000" dirty="0"/>
              <a:t>Smaller significance: </a:t>
            </a:r>
            <a:r>
              <a:rPr lang="en-US" sz="2000" dirty="0">
                <a:solidFill>
                  <a:srgbClr val="3333CC"/>
                </a:solidFill>
              </a:rPr>
              <a:t>Z~2.3</a:t>
            </a:r>
          </a:p>
          <a:p>
            <a:endParaRPr lang="en-US" sz="2000" dirty="0">
              <a:solidFill>
                <a:srgbClr val="3333CC"/>
              </a:solidFill>
            </a:endParaRPr>
          </a:p>
          <a:p>
            <a:endParaRPr lang="en-US" sz="2000" dirty="0">
              <a:solidFill>
                <a:srgbClr val="3333CC"/>
              </a:solidFill>
            </a:endParaRPr>
          </a:p>
          <a:p>
            <a:endParaRPr lang="en-US" sz="2000" dirty="0">
              <a:solidFill>
                <a:srgbClr val="3333CC"/>
              </a:solidFill>
            </a:endParaRPr>
          </a:p>
          <a:p>
            <a:endParaRPr lang="en-US" sz="2000" dirty="0">
              <a:solidFill>
                <a:srgbClr val="3333CC"/>
              </a:solidFill>
            </a:endParaRPr>
          </a:p>
          <a:p>
            <a:endParaRPr lang="en-US" sz="2000" dirty="0">
              <a:solidFill>
                <a:srgbClr val="3333CC"/>
              </a:solidFill>
            </a:endParaRPr>
          </a:p>
          <a:p>
            <a:endParaRPr lang="en-US" sz="2000" dirty="0">
              <a:solidFill>
                <a:srgbClr val="3333CC"/>
              </a:solidFill>
            </a:endParaRPr>
          </a:p>
          <a:p>
            <a:endParaRPr lang="en-US" sz="2000" dirty="0">
              <a:solidFill>
                <a:srgbClr val="3333CC"/>
              </a:solidFill>
            </a:endParaRPr>
          </a:p>
          <a:p>
            <a:endParaRPr lang="en-US" sz="2000" dirty="0">
              <a:solidFill>
                <a:srgbClr val="3333CC"/>
              </a:solidFill>
            </a:endParaRPr>
          </a:p>
          <a:p>
            <a:pPr>
              <a:buNone/>
            </a:pPr>
            <a:endParaRPr lang="en-US" sz="2000" dirty="0">
              <a:solidFill>
                <a:srgbClr val="3333CC"/>
              </a:solidFill>
            </a:endParaRPr>
          </a:p>
          <a:p>
            <a:r>
              <a:rPr lang="en-US" sz="2000" dirty="0"/>
              <a:t>Other uncertainties may have similar</a:t>
            </a:r>
            <a:br>
              <a:rPr lang="en-US" sz="2000" dirty="0"/>
            </a:br>
            <a:r>
              <a:rPr lang="en-US" sz="2000" dirty="0"/>
              <a:t>treatment: background shape (affects </a:t>
            </a:r>
            <a:r>
              <a:rPr lang="en-US" sz="2000" i="1" dirty="0">
                <a:solidFill>
                  <a:schemeClr val="accent2"/>
                </a:solidFill>
                <a:latin typeface="+mj-lt"/>
              </a:rPr>
              <a:t>b</a:t>
            </a:r>
            <a:r>
              <a:rPr lang="en-US" sz="2000" i="1" baseline="-25000" dirty="0">
                <a:solidFill>
                  <a:schemeClr val="accent2"/>
                </a:solidFill>
                <a:latin typeface="+mj-lt"/>
              </a:rPr>
              <a:t>i</a:t>
            </a:r>
            <a:r>
              <a:rPr lang="en-US" sz="2000" dirty="0"/>
              <a:t>), signal resolution (affects </a:t>
            </a:r>
            <a:r>
              <a:rPr lang="en-US" sz="2000" i="1" dirty="0" err="1">
                <a:solidFill>
                  <a:srgbClr val="3333CC"/>
                </a:solidFill>
                <a:latin typeface="+mj-lt"/>
              </a:rPr>
              <a:t>s</a:t>
            </a:r>
            <a:r>
              <a:rPr lang="en-US" sz="2000" i="1" baseline="-25000" dirty="0" err="1">
                <a:solidFill>
                  <a:srgbClr val="3333CC"/>
                </a:solidFill>
                <a:latin typeface="+mj-lt"/>
              </a:rPr>
              <a:t>i</a:t>
            </a:r>
            <a:r>
              <a:rPr lang="en-US" sz="2000" dirty="0"/>
              <a:t>), etc.</a:t>
            </a:r>
          </a:p>
          <a:p>
            <a:pPr lvl="1">
              <a:buNone/>
            </a:pPr>
            <a:endParaRPr lang="en-US" sz="1800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sp>
        <p:nvSpPr>
          <p:cNvPr id="9" name="Segnaposto contenuto 2"/>
          <p:cNvSpPr txBox="1">
            <a:spLocks/>
          </p:cNvSpPr>
          <p:nvPr/>
        </p:nvSpPr>
        <p:spPr bwMode="auto">
          <a:xfrm>
            <a:off x="5181600" y="1143000"/>
            <a:ext cx="3962400" cy="519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Practical side effects: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Slower </a:t>
            </a:r>
            <a:r>
              <a:rPr lang="en-US" kern="0" dirty="0">
                <a:solidFill>
                  <a:srgbClr val="800000"/>
                </a:solidFill>
                <a:latin typeface="+mn-lt"/>
                <a:ea typeface="ＭＳ Ｐゴシック" charset="-128"/>
              </a:rPr>
              <a:t>generation of toy MC (require a minimization for each extraction)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Asymptotic</a:t>
            </a:r>
            <a:r>
              <a:rPr kumimoji="0" lang="en-US" sz="1600" b="0" i="0" u="none" strike="noStrike" kern="0" cap="none" spc="0" normalizeH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 (=</a:t>
            </a:r>
            <a:r>
              <a:rPr kumimoji="0" lang="en-US" sz="1600" b="0" i="0" u="none" strike="noStrike" kern="0" cap="none" spc="0" normalizeH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Wilk’s</a:t>
            </a:r>
            <a:r>
              <a:rPr kumimoji="0" lang="en-US" sz="1600" b="0" i="0" u="none" strike="noStrike" kern="0" cap="none" spc="0" normalizeH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 approximation) evaluations are more convenient in those cases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en-US" kern="0" dirty="0">
                <a:latin typeface="+mn-lt"/>
                <a:ea typeface="ＭＳ Ｐゴシック" charset="-128"/>
              </a:rPr>
              <a:t>For a counting experiment the following approximation is a valid for large </a:t>
            </a:r>
            <a:r>
              <a:rPr lang="en-US" kern="0" dirty="0" err="1">
                <a:latin typeface="+mn-lt"/>
                <a:ea typeface="ＭＳ Ｐゴシック" charset="-128"/>
              </a:rPr>
              <a:t>n</a:t>
            </a:r>
            <a:r>
              <a:rPr lang="en-US" kern="0" dirty="0">
                <a:latin typeface="+mn-lt"/>
                <a:ea typeface="ＭＳ Ｐゴシック" charset="-128"/>
              </a:rPr>
              <a:t>: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ＭＳ Ｐゴシック" charset="-128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4038600"/>
            <a:ext cx="1828800" cy="670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38632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 descr="exercise_0.gi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88" r="7500"/>
          <a:stretch/>
        </p:blipFill>
        <p:spPr>
          <a:xfrm>
            <a:off x="5089785" y="964002"/>
            <a:ext cx="3996000" cy="2710263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Systematic uncertainties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4403985" cy="4970462"/>
          </a:xfrm>
        </p:spPr>
        <p:txBody>
          <a:bodyPr/>
          <a:lstStyle/>
          <a:p>
            <a:r>
              <a:rPr lang="en-US" sz="1800" dirty="0"/>
              <a:t>Gaussian signal over an exponential background</a:t>
            </a:r>
          </a:p>
          <a:p>
            <a:r>
              <a:rPr lang="en-US" sz="1800" dirty="0"/>
              <a:t>Fix all parameters from theory prediction, fit only the signal yield</a:t>
            </a:r>
          </a:p>
          <a:p>
            <a:r>
              <a:rPr lang="en-US" sz="1800" dirty="0"/>
              <a:t>Assume a –say– </a:t>
            </a:r>
            <a:r>
              <a:rPr lang="en-US" sz="1800" dirty="0">
                <a:solidFill>
                  <a:srgbClr val="800000"/>
                </a:solidFill>
              </a:rPr>
              <a:t>30% uncertainty on the background yield</a:t>
            </a:r>
          </a:p>
          <a:p>
            <a:r>
              <a:rPr lang="en-US" sz="1800" dirty="0"/>
              <a:t>A log normal model may be assumed to avoid unphysical negative yields</a:t>
            </a:r>
          </a:p>
          <a:p>
            <a:pPr lvl="1"/>
            <a:r>
              <a:rPr lang="en-US" sz="1600" i="1" dirty="0">
                <a:solidFill>
                  <a:schemeClr val="accent2"/>
                </a:solidFill>
                <a:latin typeface="+mj-lt"/>
              </a:rPr>
              <a:t>b</a:t>
            </a:r>
            <a:r>
              <a:rPr lang="en-US" sz="1600" baseline="-25000" dirty="0">
                <a:solidFill>
                  <a:schemeClr val="accent2"/>
                </a:solidFill>
              </a:rPr>
              <a:t>0</a:t>
            </a:r>
            <a:r>
              <a:rPr lang="en-US" sz="1600" dirty="0">
                <a:solidFill>
                  <a:schemeClr val="accent2"/>
                </a:solidFill>
                <a:latin typeface="+mj-lt"/>
              </a:rPr>
              <a:t> = </a:t>
            </a:r>
            <a:r>
              <a:rPr lang="en-US" sz="1600" i="1" dirty="0">
                <a:solidFill>
                  <a:schemeClr val="accent2"/>
                </a:solidFill>
                <a:latin typeface="+mj-lt"/>
              </a:rPr>
              <a:t>b</a:t>
            </a:r>
            <a:r>
              <a:rPr lang="en-US" sz="1600" baseline="-25000" dirty="0">
                <a:solidFill>
                  <a:schemeClr val="accent2"/>
                </a:solidFill>
              </a:rPr>
              <a:t> </a:t>
            </a:r>
            <a:r>
              <a:rPr lang="en-US" sz="1600" i="1" dirty="0">
                <a:solidFill>
                  <a:schemeClr val="accent2"/>
                </a:solidFill>
                <a:latin typeface="+mj-lt"/>
              </a:rPr>
              <a:t>e</a:t>
            </a:r>
            <a:r>
              <a:rPr lang="en-US" sz="1600" i="1" baseline="30000" dirty="0">
                <a:solidFill>
                  <a:schemeClr val="accent2"/>
                </a:solidFill>
                <a:latin typeface="+mj-lt"/>
              </a:rPr>
              <a:t>β</a:t>
            </a:r>
            <a:r>
              <a:rPr lang="en-US" sz="1600" dirty="0"/>
              <a:t>, where our estimate </a:t>
            </a:r>
            <a:r>
              <a:rPr lang="en-US" sz="1600" i="1" dirty="0">
                <a:solidFill>
                  <a:srgbClr val="3333CC"/>
                </a:solidFill>
                <a:latin typeface="+mj-lt"/>
              </a:rPr>
              <a:t>β</a:t>
            </a:r>
            <a:r>
              <a:rPr lang="en-US" sz="1600" dirty="0"/>
              <a:t> is known with a Gaussian uncertainty </a:t>
            </a:r>
            <a:r>
              <a:rPr lang="en-US" sz="1600" i="1" dirty="0" err="1">
                <a:solidFill>
                  <a:schemeClr val="accent2"/>
                </a:solidFill>
                <a:latin typeface="+mj-lt"/>
              </a:rPr>
              <a:t>σ</a:t>
            </a:r>
            <a:r>
              <a:rPr lang="en-US" sz="1600" i="1" baseline="-25000" dirty="0">
                <a:solidFill>
                  <a:srgbClr val="3333CC"/>
                </a:solidFill>
                <a:latin typeface="+mj-lt"/>
              </a:rPr>
              <a:t>β</a:t>
            </a:r>
            <a:r>
              <a:rPr lang="en-US" sz="1600" dirty="0">
                <a:solidFill>
                  <a:schemeClr val="accent2"/>
                </a:solidFill>
                <a:latin typeface="+mj-lt"/>
              </a:rPr>
              <a:t> = 0.3</a:t>
            </a:r>
            <a:endParaRPr lang="en-US" sz="1600" dirty="0"/>
          </a:p>
          <a:p>
            <a:pPr lvl="1"/>
            <a:endParaRPr lang="en-US" sz="1400" dirty="0"/>
          </a:p>
          <a:p>
            <a:pPr lvl="1"/>
            <a:endParaRPr lang="en-US" sz="1400" dirty="0"/>
          </a:p>
          <a:p>
            <a:pPr marL="457200" lvl="1" indent="0">
              <a:buNone/>
            </a:pPr>
            <a:endParaRPr lang="en-US" sz="1400" dirty="0"/>
          </a:p>
          <a:p>
            <a:endParaRPr lang="en-US" sz="18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cxnSp>
        <p:nvCxnSpPr>
          <p:cNvPr id="8" name="Connettore 2 7"/>
          <p:cNvCxnSpPr/>
          <p:nvPr/>
        </p:nvCxnSpPr>
        <p:spPr bwMode="auto">
          <a:xfrm>
            <a:off x="5611993" y="2277532"/>
            <a:ext cx="0" cy="55456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triangle"/>
            <a:tailEnd type="triangle"/>
          </a:ln>
          <a:effectLst/>
        </p:spPr>
      </p:cxnSp>
      <p:cxnSp>
        <p:nvCxnSpPr>
          <p:cNvPr id="16" name="Connettore 2 15"/>
          <p:cNvCxnSpPr/>
          <p:nvPr/>
        </p:nvCxnSpPr>
        <p:spPr bwMode="auto">
          <a:xfrm>
            <a:off x="8883205" y="3005095"/>
            <a:ext cx="0" cy="2880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17" name="CasellaDiTesto 16"/>
          <p:cNvSpPr txBox="1"/>
          <p:nvPr/>
        </p:nvSpPr>
        <p:spPr>
          <a:xfrm>
            <a:off x="161298" y="3460188"/>
            <a:ext cx="104582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accent1">
                    <a:lumMod val="50000"/>
                  </a:schemeClr>
                </a:solidFill>
              </a:rPr>
              <a:t>b</a:t>
            </a:r>
            <a:r>
              <a:rPr lang="en-US" sz="1400" baseline="-25000" dirty="0">
                <a:solidFill>
                  <a:schemeClr val="accent1">
                    <a:lumMod val="50000"/>
                  </a:schemeClr>
                </a:solidFill>
              </a:rPr>
              <a:t>0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 = 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true (unknown) value</a:t>
            </a:r>
          </a:p>
          <a:p>
            <a:r>
              <a:rPr lang="en-US" sz="1400" i="1" dirty="0">
                <a:solidFill>
                  <a:schemeClr val="accent1">
                    <a:lumMod val="50000"/>
                  </a:schemeClr>
                </a:solidFill>
              </a:rPr>
              <a:t>b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 = 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our estimate</a:t>
            </a:r>
          </a:p>
        </p:txBody>
      </p:sp>
      <p:cxnSp>
        <p:nvCxnSpPr>
          <p:cNvPr id="18" name="Straight Arrow Connector 8"/>
          <p:cNvCxnSpPr/>
          <p:nvPr/>
        </p:nvCxnSpPr>
        <p:spPr bwMode="auto">
          <a:xfrm flipV="1">
            <a:off x="980465" y="3838147"/>
            <a:ext cx="457012" cy="266614"/>
          </a:xfrm>
          <a:prstGeom prst="straightConnector1">
            <a:avLst/>
          </a:prstGeom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8" name="Immagine 27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48539" y="4677061"/>
            <a:ext cx="6848381" cy="785281"/>
          </a:xfrm>
          <a:prstGeom prst="rect">
            <a:avLst/>
          </a:prstGeom>
        </p:spPr>
      </p:pic>
      <p:pic>
        <p:nvPicPr>
          <p:cNvPr id="29" name="Immagine 28"/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069636" y="4243831"/>
            <a:ext cx="5006186" cy="376360"/>
          </a:xfrm>
          <a:prstGeom prst="rect">
            <a:avLst/>
          </a:prstGeom>
        </p:spPr>
      </p:pic>
      <p:pic>
        <p:nvPicPr>
          <p:cNvPr id="30" name="Immagine 29"/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119059" y="5519213"/>
            <a:ext cx="2907340" cy="81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40312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exercise_4.gi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00"/>
          <a:stretch/>
        </p:blipFill>
        <p:spPr>
          <a:xfrm>
            <a:off x="4276398" y="2832426"/>
            <a:ext cx="4837104" cy="3546309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Systematic uncertainties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The </a:t>
            </a:r>
            <a:r>
              <a:rPr lang="en-US" sz="2400" dirty="0">
                <a:solidFill>
                  <a:schemeClr val="accent2"/>
                </a:solidFill>
              </a:rPr>
              <a:t>profile likelihood </a:t>
            </a:r>
            <a:r>
              <a:rPr lang="en-US" sz="2400" dirty="0"/>
              <a:t>shape is broadened, with respect to to the usual likelihood function, due to the presence of </a:t>
            </a:r>
            <a:r>
              <a:rPr lang="en-US" sz="2400" dirty="0">
                <a:solidFill>
                  <a:schemeClr val="accent2"/>
                </a:solidFill>
              </a:rPr>
              <a:t>nuisance parameter</a:t>
            </a:r>
            <a:r>
              <a:rPr lang="en-US" sz="2400" dirty="0"/>
              <a:t> </a:t>
            </a:r>
            <a:r>
              <a:rPr lang="en-US" sz="2400" i="1" dirty="0">
                <a:solidFill>
                  <a:srgbClr val="3333CC"/>
                </a:solidFill>
                <a:latin typeface="Times New Roman" charset="0"/>
              </a:rPr>
              <a:t>β</a:t>
            </a:r>
            <a:r>
              <a:rPr lang="en-US" sz="2400" dirty="0"/>
              <a:t> (loss of information) that model </a:t>
            </a:r>
            <a:r>
              <a:rPr lang="en-US" sz="2400" dirty="0">
                <a:solidFill>
                  <a:schemeClr val="accent2"/>
                </a:solidFill>
              </a:rPr>
              <a:t>systematic uncertainties</a:t>
            </a:r>
          </a:p>
          <a:p>
            <a:r>
              <a:rPr lang="en-US" sz="2400" dirty="0">
                <a:solidFill>
                  <a:srgbClr val="800000"/>
                </a:solidFill>
              </a:rPr>
              <a:t>Uncertainty on </a:t>
            </a:r>
            <a:r>
              <a:rPr lang="en-US" sz="2400" i="1" dirty="0">
                <a:solidFill>
                  <a:srgbClr val="800000"/>
                </a:solidFill>
                <a:latin typeface="+mj-lt"/>
              </a:rPr>
              <a:t>s</a:t>
            </a:r>
            <a:r>
              <a:rPr lang="en-US" sz="2400" dirty="0">
                <a:solidFill>
                  <a:srgbClr val="800000"/>
                </a:solidFill>
              </a:rPr>
              <a:t> increases</a:t>
            </a:r>
          </a:p>
          <a:p>
            <a:r>
              <a:rPr lang="en-US" sz="2400" dirty="0">
                <a:solidFill>
                  <a:srgbClr val="800000"/>
                </a:solidFill>
              </a:rPr>
              <a:t>Significance for </a:t>
            </a:r>
            <a:br>
              <a:rPr lang="en-US" sz="2400" dirty="0">
                <a:solidFill>
                  <a:srgbClr val="800000"/>
                </a:solidFill>
              </a:rPr>
            </a:br>
            <a:r>
              <a:rPr lang="en-US" sz="2400" dirty="0">
                <a:solidFill>
                  <a:srgbClr val="800000"/>
                </a:solidFill>
              </a:rPr>
              <a:t>discovery using </a:t>
            </a:r>
            <a:r>
              <a:rPr lang="en-US" sz="2400" i="1" dirty="0">
                <a:solidFill>
                  <a:srgbClr val="800000"/>
                </a:solidFill>
                <a:latin typeface="+mj-lt"/>
              </a:rPr>
              <a:t>s</a:t>
            </a:r>
            <a:r>
              <a:rPr lang="en-US" sz="2400" dirty="0">
                <a:solidFill>
                  <a:srgbClr val="800000"/>
                </a:solidFill>
              </a:rPr>
              <a:t> as</a:t>
            </a:r>
            <a:br>
              <a:rPr lang="en-US" sz="2400" dirty="0">
                <a:solidFill>
                  <a:srgbClr val="800000"/>
                </a:solidFill>
              </a:rPr>
            </a:br>
            <a:r>
              <a:rPr lang="en-US" sz="2400" dirty="0">
                <a:solidFill>
                  <a:srgbClr val="800000"/>
                </a:solidFill>
              </a:rPr>
              <a:t>test statistic decreases</a:t>
            </a:r>
          </a:p>
          <a:p>
            <a:endParaRPr lang="en-US" sz="24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11" name="Segnaposto piè di pagina 1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5323225" y="3738845"/>
            <a:ext cx="18910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3333CC"/>
                </a:solidFill>
                <a:latin typeface="+mn-lt"/>
              </a:rPr>
              <a:t>No </a:t>
            </a:r>
            <a:r>
              <a:rPr lang="en-US" sz="1400" dirty="0" err="1">
                <a:solidFill>
                  <a:srgbClr val="3333CC"/>
                </a:solidFill>
                <a:latin typeface="+mn-lt"/>
              </a:rPr>
              <a:t>bkg</a:t>
            </a:r>
            <a:r>
              <a:rPr lang="en-US" sz="1400" dirty="0">
                <a:solidFill>
                  <a:srgbClr val="3333CC"/>
                </a:solidFill>
                <a:latin typeface="+mn-lt"/>
              </a:rPr>
              <a:t> uncertainty</a:t>
            </a:r>
          </a:p>
          <a:p>
            <a:r>
              <a:rPr lang="en-US" sz="1400" dirty="0">
                <a:solidFill>
                  <a:srgbClr val="FF0000"/>
                </a:solidFill>
                <a:latin typeface="+mn-lt"/>
              </a:rPr>
              <a:t>With 30% </a:t>
            </a:r>
            <a:r>
              <a:rPr lang="en-US" sz="1400" dirty="0" err="1">
                <a:solidFill>
                  <a:srgbClr val="FF0000"/>
                </a:solidFill>
                <a:latin typeface="+mn-lt"/>
              </a:rPr>
              <a:t>bkg</a:t>
            </a:r>
            <a:r>
              <a:rPr lang="en-US" sz="1400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+mn-lt"/>
              </a:rPr>
              <a:t>uncert</a:t>
            </a:r>
            <a:r>
              <a:rPr lang="en-US" sz="1400" dirty="0">
                <a:solidFill>
                  <a:srgbClr val="FF0000"/>
                </a:solidFill>
                <a:latin typeface="+mn-lt"/>
              </a:rPr>
              <a:t>.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013966" y="5016382"/>
            <a:ext cx="288091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This implementation is based</a:t>
            </a:r>
          </a:p>
          <a:p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on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RooStats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, a package, released</a:t>
            </a:r>
          </a:p>
          <a:p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as optional library with ROOT</a:t>
            </a:r>
            <a:br>
              <a:rPr lang="en-US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en-US" sz="1400" dirty="0">
                <a:solidFill>
                  <a:schemeClr val="accent1"/>
                </a:solidFill>
                <a:latin typeface="+mn-lt"/>
              </a:rPr>
              <a:t>http://</a:t>
            </a:r>
            <a:r>
              <a:rPr lang="en-US" sz="1400" dirty="0" err="1">
                <a:solidFill>
                  <a:schemeClr val="accent1"/>
                </a:solidFill>
                <a:latin typeface="+mn-lt"/>
              </a:rPr>
              <a:t>root.cern.ch</a:t>
            </a:r>
            <a:endParaRPr lang="en-US" sz="1400" dirty="0">
              <a:solidFill>
                <a:schemeClr val="accent1"/>
              </a:solidFill>
              <a:latin typeface="+mn-lt"/>
            </a:endParaRPr>
          </a:p>
        </p:txBody>
      </p:sp>
      <p:cxnSp>
        <p:nvCxnSpPr>
          <p:cNvPr id="10" name="Straight Arrow Connector 8"/>
          <p:cNvCxnSpPr>
            <a:stCxn id="9" idx="3"/>
          </p:cNvCxnSpPr>
          <p:nvPr/>
        </p:nvCxnSpPr>
        <p:spPr bwMode="auto">
          <a:xfrm flipV="1">
            <a:off x="3894883" y="5375306"/>
            <a:ext cx="719846" cy="118130"/>
          </a:xfrm>
          <a:prstGeom prst="straightConnector1">
            <a:avLst/>
          </a:prstGeom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732528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exercise_4.gi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00"/>
          <a:stretch/>
        </p:blipFill>
        <p:spPr>
          <a:xfrm>
            <a:off x="4669798" y="3551774"/>
            <a:ext cx="4475518" cy="3281213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Significance evaluation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000" dirty="0"/>
                  <a:t>Assume </a:t>
                </a:r>
                <a:r>
                  <a:rPr lang="en-US" sz="2000" i="1" dirty="0">
                    <a:solidFill>
                      <a:schemeClr val="accent2"/>
                    </a:solidFill>
                    <a:latin typeface="+mj-lt"/>
                  </a:rPr>
                  <a:t>μ</a:t>
                </a:r>
                <a:r>
                  <a:rPr lang="en-US" sz="2000" dirty="0">
                    <a:solidFill>
                      <a:schemeClr val="accent2"/>
                    </a:solidFill>
                    <a:latin typeface="+mj-lt"/>
                  </a:rPr>
                  <a:t> = 0</a:t>
                </a:r>
                <a:r>
                  <a:rPr lang="en-US" sz="2000" dirty="0"/>
                  <a:t>, if </a:t>
                </a:r>
                <a:r>
                  <a:rPr lang="en-US" sz="2000" i="1" dirty="0">
                    <a:solidFill>
                      <a:srgbClr val="3333CC"/>
                    </a:solidFill>
                    <a:latin typeface="+mj-lt"/>
                  </a:rPr>
                  <a:t>q</a:t>
                </a:r>
                <a:r>
                  <a:rPr lang="en-US" sz="2000" baseline="-25000" dirty="0">
                    <a:solidFill>
                      <a:srgbClr val="3333CC"/>
                    </a:solidFill>
                    <a:latin typeface="+mj-lt"/>
                  </a:rPr>
                  <a:t>0</a:t>
                </a:r>
                <a:r>
                  <a:rPr lang="en-US" sz="2000" dirty="0">
                    <a:solidFill>
                      <a:srgbClr val="3333CC"/>
                    </a:solidFill>
                    <a:latin typeface="+mj-lt"/>
                  </a:rPr>
                  <a:t>= −2 </a:t>
                </a:r>
                <a:r>
                  <a:rPr lang="en-US" sz="2000" dirty="0" err="1">
                    <a:solidFill>
                      <a:srgbClr val="3333CC"/>
                    </a:solidFill>
                    <a:latin typeface="+mj-lt"/>
                  </a:rPr>
                  <a:t>ln</a:t>
                </a:r>
                <a:r>
                  <a:rPr lang="en-US" sz="2000" dirty="0">
                    <a:solidFill>
                      <a:srgbClr val="3333CC"/>
                    </a:solidFill>
                    <a:latin typeface="+mj-lt"/>
                  </a:rPr>
                  <a:t> </a:t>
                </a:r>
                <a:r>
                  <a:rPr lang="en-US" sz="2000" i="1" dirty="0" err="1">
                    <a:solidFill>
                      <a:srgbClr val="3333CC"/>
                    </a:solidFill>
                    <a:latin typeface="+mj-lt"/>
                  </a:rPr>
                  <a:t>λ</a:t>
                </a:r>
                <a:r>
                  <a:rPr lang="en-US" sz="2000" dirty="0">
                    <a:solidFill>
                      <a:srgbClr val="3333CC"/>
                    </a:solidFill>
                    <a:latin typeface="+mj-lt"/>
                  </a:rPr>
                  <a:t>(0)</a:t>
                </a:r>
                <a:r>
                  <a:rPr lang="en-US" sz="2000" dirty="0"/>
                  <a:t> can be approximated by a </a:t>
                </a:r>
                <a:r>
                  <a:rPr lang="en-US" sz="2000" i="1" dirty="0">
                    <a:solidFill>
                      <a:srgbClr val="3333CC"/>
                    </a:solidFill>
                    <a:latin typeface="+mj-lt"/>
                  </a:rPr>
                  <a:t>χ</a:t>
                </a:r>
                <a:r>
                  <a:rPr lang="en-US" sz="2000" baseline="30000" dirty="0">
                    <a:solidFill>
                      <a:srgbClr val="3333CC"/>
                    </a:solidFill>
                    <a:latin typeface="+mj-lt"/>
                  </a:rPr>
                  <a:t>2</a:t>
                </a:r>
                <a:r>
                  <a:rPr lang="en-US" sz="2000" dirty="0"/>
                  <a:t> with one </a:t>
                </a:r>
                <a:r>
                  <a:rPr lang="en-US" sz="2000" dirty="0" err="1"/>
                  <a:t>d.o.f</a:t>
                </a:r>
                <a:r>
                  <a:rPr lang="en-US" sz="2000" dirty="0"/>
                  <a:t>., then the significance is approximately equal to:</a:t>
                </a:r>
              </a:p>
              <a:p>
                <a:pPr marL="0" indent="0" algn="ctr">
                  <a:buNone/>
                </a:pPr>
                <a:r>
                  <a:rPr lang="en-US" sz="2000" dirty="0">
                    <a:solidFill>
                      <a:schemeClr val="accent2"/>
                    </a:solidFill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it-IT" sz="20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𝑍</m:t>
                    </m:r>
                    <m:r>
                      <a:rPr lang="it-IT" sz="2000" b="0" i="1" smtClean="0">
                        <a:solidFill>
                          <a:schemeClr val="accent2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≅</m:t>
                    </m:r>
                    <m:rad>
                      <m:radPr>
                        <m:degHide m:val="on"/>
                        <m:ctrlPr>
                          <a:rPr lang="en-US" sz="20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sz="20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2000" i="1">
                                <a:solidFill>
                                  <a:schemeClr val="accent2"/>
                                </a:solidFill>
                                <a:latin typeface="Cambria Math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it-IT" sz="2000" i="1">
                                <a:solidFill>
                                  <a:schemeClr val="accent2"/>
                                </a:solidFill>
                                <a:latin typeface="Cambria Math" charset="0"/>
                              </a:rPr>
                              <m:t>0</m:t>
                            </m:r>
                          </m:sub>
                        </m:sSub>
                      </m:e>
                    </m:rad>
                  </m:oMath>
                </a14:m>
                <a:endParaRPr lang="en-US" sz="2000" baseline="-25000" dirty="0">
                  <a:solidFill>
                    <a:schemeClr val="accent2"/>
                  </a:solidFill>
                  <a:latin typeface="+mj-lt"/>
                </a:endParaRPr>
              </a:p>
              <a:p>
                <a:r>
                  <a:rPr lang="en-US" sz="2000" dirty="0"/>
                  <a:t>The level of approximation can be verified with a computation done using pseudo experiments:</a:t>
                </a:r>
              </a:p>
              <a:p>
                <a:r>
                  <a:rPr lang="en-US" sz="2000" dirty="0"/>
                  <a:t>Generate a large number of toy samples with zero background and determine the distribution of </a:t>
                </a:r>
                <a:r>
                  <a:rPr lang="en-US" sz="2000" i="1" dirty="0">
                    <a:solidFill>
                      <a:srgbClr val="3333CC"/>
                    </a:solidFill>
                    <a:latin typeface="+mj-lt"/>
                  </a:rPr>
                  <a:t>q</a:t>
                </a:r>
                <a:r>
                  <a:rPr lang="en-US" sz="2000" baseline="-25000" dirty="0">
                    <a:solidFill>
                      <a:srgbClr val="3333CC"/>
                    </a:solidFill>
                    <a:latin typeface="+mj-lt"/>
                  </a:rPr>
                  <a:t>0</a:t>
                </a:r>
                <a:r>
                  <a:rPr lang="en-US" sz="2000" dirty="0">
                    <a:solidFill>
                      <a:srgbClr val="3333CC"/>
                    </a:solidFill>
                    <a:latin typeface="+mj-lt"/>
                  </a:rPr>
                  <a:t>= −2 </a:t>
                </a:r>
                <a:r>
                  <a:rPr lang="en-US" sz="2000" dirty="0" err="1">
                    <a:solidFill>
                      <a:srgbClr val="3333CC"/>
                    </a:solidFill>
                    <a:latin typeface="+mj-lt"/>
                  </a:rPr>
                  <a:t>ln</a:t>
                </a:r>
                <a:r>
                  <a:rPr lang="en-US" sz="2000" dirty="0">
                    <a:solidFill>
                      <a:srgbClr val="3333CC"/>
                    </a:solidFill>
                    <a:latin typeface="+mj-lt"/>
                  </a:rPr>
                  <a:t> </a:t>
                </a:r>
                <a:r>
                  <a:rPr lang="en-US" sz="2000" i="1" dirty="0" err="1">
                    <a:solidFill>
                      <a:srgbClr val="3333CC"/>
                    </a:solidFill>
                    <a:latin typeface="+mj-lt"/>
                  </a:rPr>
                  <a:t>λ</a:t>
                </a:r>
                <a:r>
                  <a:rPr lang="en-US" sz="2000" dirty="0">
                    <a:solidFill>
                      <a:srgbClr val="3333CC"/>
                    </a:solidFill>
                    <a:latin typeface="+mj-lt"/>
                  </a:rPr>
                  <a:t>(0)</a:t>
                </a:r>
                <a:r>
                  <a:rPr lang="en-US" sz="2000" dirty="0"/>
                  <a:t>, then count the fraction of cases with values</a:t>
                </a:r>
                <a:br>
                  <a:rPr lang="en-US" sz="2000" dirty="0"/>
                </a:br>
                <a:r>
                  <a:rPr lang="en-US" sz="2000" dirty="0"/>
                  <a:t>greater than the measured</a:t>
                </a:r>
                <a:br>
                  <a:rPr lang="en-US" sz="2000" dirty="0"/>
                </a:br>
                <a:r>
                  <a:rPr lang="en-US" sz="2000" dirty="0"/>
                  <a:t>value (</a:t>
                </a:r>
                <a:r>
                  <a:rPr lang="en-US" sz="2000" i="1" dirty="0">
                    <a:solidFill>
                      <a:schemeClr val="accent2"/>
                    </a:solidFill>
                    <a:latin typeface="+mj-lt"/>
                  </a:rPr>
                  <a:t>p</a:t>
                </a:r>
                <a:r>
                  <a:rPr lang="en-US" sz="2000" dirty="0">
                    <a:solidFill>
                      <a:schemeClr val="accent2"/>
                    </a:solidFill>
                  </a:rPr>
                  <a:t>-value</a:t>
                </a:r>
                <a:r>
                  <a:rPr lang="en-US" sz="2000" dirty="0"/>
                  <a:t>), and convert</a:t>
                </a:r>
                <a:br>
                  <a:rPr lang="en-US" sz="2000" dirty="0"/>
                </a:br>
                <a:r>
                  <a:rPr lang="en-US" sz="2000" dirty="0"/>
                  <a:t>it to </a:t>
                </a:r>
                <a:r>
                  <a:rPr lang="en-US" sz="2000" i="1" dirty="0">
                    <a:solidFill>
                      <a:schemeClr val="accent2"/>
                    </a:solidFill>
                    <a:latin typeface="+mj-lt"/>
                  </a:rPr>
                  <a:t>Z</a:t>
                </a:r>
                <a:r>
                  <a:rPr lang="en-US" sz="2000" dirty="0"/>
                  <a:t>:</a:t>
                </a:r>
                <a:endParaRPr lang="en-US" sz="1600" dirty="0"/>
              </a:p>
              <a:p>
                <a:endParaRPr lang="en-US" sz="1600" i="1" dirty="0">
                  <a:solidFill>
                    <a:schemeClr val="accent2"/>
                  </a:solidFill>
                  <a:latin typeface="+mj-lt"/>
                </a:endParaRPr>
              </a:p>
              <a:p>
                <a:endParaRPr lang="en-US" sz="1600" i="1" dirty="0">
                  <a:solidFill>
                    <a:schemeClr val="accent2"/>
                  </a:solidFill>
                  <a:latin typeface="+mj-lt"/>
                </a:endParaRPr>
              </a:p>
              <a:p>
                <a:endParaRPr lang="en-US" sz="1600" i="1" dirty="0">
                  <a:solidFill>
                    <a:schemeClr val="accent2"/>
                  </a:solidFill>
                  <a:latin typeface="+mj-lt"/>
                </a:endParaRPr>
              </a:p>
              <a:p>
                <a:pPr marL="342900" lvl="2" indent="-342900"/>
                <a:r>
                  <a:rPr lang="en-US" sz="2000" dirty="0">
                    <a:solidFill>
                      <a:srgbClr val="800000"/>
                    </a:solidFill>
                  </a:rPr>
                  <a:t>Toy samples may be unpractical</a:t>
                </a:r>
                <a:br>
                  <a:rPr lang="en-US" sz="2000" dirty="0">
                    <a:solidFill>
                      <a:srgbClr val="800000"/>
                    </a:solidFill>
                  </a:rPr>
                </a:br>
                <a:r>
                  <a:rPr lang="en-US" sz="2000" dirty="0">
                    <a:solidFill>
                      <a:srgbClr val="800000"/>
                    </a:solidFill>
                  </a:rPr>
                  <a:t>for very large </a:t>
                </a:r>
                <a:r>
                  <a:rPr lang="en-US" sz="2000" i="1" dirty="0">
                    <a:solidFill>
                      <a:srgbClr val="800000"/>
                    </a:solidFill>
                    <a:latin typeface="+mj-lt"/>
                  </a:rPr>
                  <a:t>Z</a:t>
                </a:r>
                <a:endParaRPr lang="en-US" sz="1600" dirty="0">
                  <a:solidFill>
                    <a:schemeClr val="accent2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706" t="-703" b="-187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5775530" y="4227033"/>
            <a:ext cx="18910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3333CC"/>
                </a:solidFill>
                <a:latin typeface="+mn-lt"/>
              </a:rPr>
              <a:t>No </a:t>
            </a:r>
            <a:r>
              <a:rPr lang="en-US" sz="1400" dirty="0" err="1">
                <a:solidFill>
                  <a:srgbClr val="3333CC"/>
                </a:solidFill>
                <a:latin typeface="+mn-lt"/>
              </a:rPr>
              <a:t>bkg</a:t>
            </a:r>
            <a:r>
              <a:rPr lang="en-US" sz="1400" dirty="0">
                <a:solidFill>
                  <a:srgbClr val="3333CC"/>
                </a:solidFill>
                <a:latin typeface="+mn-lt"/>
              </a:rPr>
              <a:t> uncertainty</a:t>
            </a:r>
          </a:p>
          <a:p>
            <a:r>
              <a:rPr lang="en-US" sz="1400" dirty="0">
                <a:solidFill>
                  <a:srgbClr val="FF0000"/>
                </a:solidFill>
                <a:latin typeface="+mn-lt"/>
              </a:rPr>
              <a:t>With 30% </a:t>
            </a:r>
            <a:r>
              <a:rPr lang="en-US" sz="1400" dirty="0" err="1">
                <a:solidFill>
                  <a:srgbClr val="FF0000"/>
                </a:solidFill>
                <a:latin typeface="+mn-lt"/>
              </a:rPr>
              <a:t>bkg</a:t>
            </a:r>
            <a:r>
              <a:rPr lang="en-US" sz="1400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+mn-lt"/>
              </a:rPr>
              <a:t>uncert</a:t>
            </a:r>
            <a:r>
              <a:rPr lang="en-US" sz="1400" dirty="0">
                <a:solidFill>
                  <a:srgbClr val="FF0000"/>
                </a:solidFill>
                <a:latin typeface="+mn-lt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sellaDiTesto 9"/>
              <p:cNvSpPr txBox="1"/>
              <p:nvPr/>
            </p:nvSpPr>
            <p:spPr>
              <a:xfrm>
                <a:off x="2844739" y="4562834"/>
                <a:ext cx="1934056" cy="3617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it-IT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𝑍</m:t>
                    </m:r>
                    <m:r>
                      <a:rPr lang="it-IT" b="0" i="1" smtClean="0">
                        <a:solidFill>
                          <a:schemeClr val="accent2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≅</m:t>
                    </m:r>
                    <m:rad>
                      <m:radPr>
                        <m:degHide m:val="on"/>
                        <m:ctrlPr>
                          <a:rPr lang="it-IT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radPr>
                      <m:deg/>
                      <m:e>
                        <m:r>
                          <a:rPr lang="it-IT" b="0" i="1" smtClean="0">
                            <a:solidFill>
                              <a:schemeClr val="accent2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2×6.66</m:t>
                        </m:r>
                      </m:e>
                    </m:rad>
                  </m:oMath>
                </a14:m>
                <a:r>
                  <a:rPr lang="en-US" dirty="0">
                    <a:solidFill>
                      <a:schemeClr val="accent2"/>
                    </a:solidFill>
                  </a:rPr>
                  <a:t> = 3.66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CasellaDiTes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4739" y="4562834"/>
                <a:ext cx="1934056" cy="361766"/>
              </a:xfrm>
              <a:prstGeom prst="rect">
                <a:avLst/>
              </a:prstGeom>
              <a:blipFill rotWithShape="0">
                <a:blip r:embed="rId4"/>
                <a:stretch>
                  <a:fillRect r="-631" b="-200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8"/>
          <p:cNvCxnSpPr/>
          <p:nvPr/>
        </p:nvCxnSpPr>
        <p:spPr bwMode="auto">
          <a:xfrm>
            <a:off x="4737799" y="4750253"/>
            <a:ext cx="360000" cy="0"/>
          </a:xfrm>
          <a:prstGeom prst="straightConnector1">
            <a:avLst/>
          </a:prstGeom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8"/>
          <p:cNvCxnSpPr/>
          <p:nvPr/>
        </p:nvCxnSpPr>
        <p:spPr bwMode="auto">
          <a:xfrm>
            <a:off x="4737799" y="5465161"/>
            <a:ext cx="360000" cy="0"/>
          </a:xfrm>
          <a:prstGeom prst="straightConnector1">
            <a:avLst/>
          </a:prstGeom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sellaDiTesto 16"/>
              <p:cNvSpPr txBox="1"/>
              <p:nvPr/>
            </p:nvSpPr>
            <p:spPr>
              <a:xfrm>
                <a:off x="2844739" y="5277742"/>
                <a:ext cx="2139240" cy="3617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it-IT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𝑍</m:t>
                    </m:r>
                    <m:r>
                      <a:rPr lang="it-IT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≅</m:t>
                    </m:r>
                    <m:rad>
                      <m:radPr>
                        <m:degHide m:val="on"/>
                        <m:ctrlPr>
                          <a:rPr lang="it-IT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radPr>
                      <m:deg/>
                      <m:e>
                        <m:r>
                          <a:rPr lang="it-IT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2×</m:t>
                        </m:r>
                        <m:r>
                          <a:rPr lang="it-IT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3.93</m:t>
                        </m:r>
                      </m:e>
                    </m:rad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= 2.81    </a:t>
                </a:r>
              </a:p>
            </p:txBody>
          </p:sp>
        </mc:Choice>
        <mc:Fallback xmlns="">
          <p:sp>
            <p:nvSpPr>
              <p:cNvPr id="17" name="CasellaDiTes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4739" y="5277742"/>
                <a:ext cx="2139240" cy="361766"/>
              </a:xfrm>
              <a:prstGeom prst="rect">
                <a:avLst/>
              </a:prstGeom>
              <a:blipFill rotWithShape="0">
                <a:blip r:embed="rId5"/>
                <a:stretch>
                  <a:fillRect r="-285" b="-2203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Immagine 17"/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92428" y="4973335"/>
            <a:ext cx="1800225" cy="331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91898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851163" y="4810540"/>
            <a:ext cx="3818830" cy="147025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Variations on test statistic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000" dirty="0"/>
                  <a:t>Test statistic for </a:t>
                </a:r>
                <a:r>
                  <a:rPr lang="en-US" sz="2000" dirty="0">
                    <a:solidFill>
                      <a:schemeClr val="accent2"/>
                    </a:solidFill>
                  </a:rPr>
                  <a:t>discovery</a:t>
                </a:r>
                <a:r>
                  <a:rPr lang="en-US" sz="2000" dirty="0"/>
                  <a:t>:</a:t>
                </a:r>
                <a:br>
                  <a:rPr lang="en-US" sz="2000" dirty="0"/>
                </a:br>
                <a:br>
                  <a:rPr lang="en-US" sz="1600" dirty="0"/>
                </a:br>
                <a:br>
                  <a:rPr lang="en-US" sz="1600" dirty="0"/>
                </a:br>
                <a:endParaRPr lang="en-US" sz="1600" dirty="0"/>
              </a:p>
              <a:p>
                <a:pPr lvl="1"/>
                <a:r>
                  <a:rPr lang="en-US" sz="1600" dirty="0"/>
                  <a:t>In case of a negative estimate of </a:t>
                </a:r>
                <a:r>
                  <a:rPr lang="en-US" sz="1600" i="1" dirty="0">
                    <a:solidFill>
                      <a:srgbClr val="3333CC"/>
                    </a:solidFill>
                    <a:latin typeface="+mj-lt"/>
                  </a:rPr>
                  <a:t>μ</a:t>
                </a:r>
                <a:r>
                  <a:rPr lang="en-US" sz="1600" dirty="0"/>
                  <a:t>, set the test statistic to zero: consider only positive </a:t>
                </a:r>
                <a:r>
                  <a:rPr lang="en-US" sz="1600" i="1" dirty="0">
                    <a:solidFill>
                      <a:srgbClr val="3333CC"/>
                    </a:solidFill>
                    <a:latin typeface="+mj-lt"/>
                  </a:rPr>
                  <a:t>μ</a:t>
                </a:r>
                <a:r>
                  <a:rPr lang="en-US" sz="1600" dirty="0">
                    <a:solidFill>
                      <a:srgbClr val="3333CC"/>
                    </a:solidFill>
                  </a:rPr>
                  <a:t> </a:t>
                </a:r>
                <a:r>
                  <a:rPr lang="en-US" sz="1600" dirty="0"/>
                  <a:t>as evidence against the background-only hypothesis. Approximately: </a:t>
                </a:r>
                <a14:m>
                  <m:oMath xmlns:m="http://schemas.openxmlformats.org/officeDocument/2006/math">
                    <m:r>
                      <a:rPr lang="it-IT" sz="16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𝑍</m:t>
                    </m:r>
                    <m:r>
                      <a:rPr lang="it-IT" sz="1600" b="0" i="1" smtClean="0">
                        <a:solidFill>
                          <a:schemeClr val="accent2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≅</m:t>
                    </m:r>
                    <m:rad>
                      <m:radPr>
                        <m:degHide m:val="on"/>
                        <m:ctrlPr>
                          <a:rPr lang="it-IT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it-IT" sz="1600" b="0" i="1" smtClean="0">
                                <a:solidFill>
                                  <a:schemeClr val="accent2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it-IT" sz="1600" b="0" i="1" smtClean="0">
                                <a:solidFill>
                                  <a:schemeClr val="accent2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0</m:t>
                            </m:r>
                          </m:sub>
                        </m:sSub>
                      </m:e>
                    </m:rad>
                    <m:r>
                      <a:rPr lang="it-IT" sz="16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.</m:t>
                    </m:r>
                  </m:oMath>
                </a14:m>
                <a:endParaRPr lang="en-US" sz="1600" baseline="-25000" dirty="0">
                  <a:solidFill>
                    <a:schemeClr val="accent2"/>
                  </a:solidFill>
                  <a:latin typeface="+mj-lt"/>
                </a:endParaRPr>
              </a:p>
              <a:p>
                <a:r>
                  <a:rPr lang="en-US" sz="2000" dirty="0"/>
                  <a:t>Test statistic for </a:t>
                </a:r>
                <a:r>
                  <a:rPr lang="en-US" sz="2000" dirty="0">
                    <a:solidFill>
                      <a:schemeClr val="accent2"/>
                    </a:solidFill>
                  </a:rPr>
                  <a:t>upper limits</a:t>
                </a:r>
                <a:r>
                  <a:rPr lang="en-US" sz="2000" dirty="0"/>
                  <a:t>:</a:t>
                </a:r>
              </a:p>
              <a:p>
                <a:endParaRPr lang="en-US" sz="2000" dirty="0"/>
              </a:p>
              <a:p>
                <a:endParaRPr lang="en-US" sz="2000" dirty="0"/>
              </a:p>
              <a:p>
                <a:pPr lvl="1"/>
                <a:r>
                  <a:rPr lang="en-US" sz="1800" dirty="0"/>
                  <a:t>If the estimate is larger than the assumed </a:t>
                </a:r>
                <a:r>
                  <a:rPr lang="en-US" sz="1800" i="1" dirty="0">
                    <a:solidFill>
                      <a:srgbClr val="3333CC"/>
                    </a:solidFill>
                    <a:latin typeface="+mj-lt"/>
                  </a:rPr>
                  <a:t>μ</a:t>
                </a:r>
                <a:r>
                  <a:rPr lang="en-US" sz="1800" dirty="0"/>
                  <a:t>, an upward fluctuation occurred. Don’t exclude </a:t>
                </a:r>
                <a:r>
                  <a:rPr lang="en-US" sz="1800" i="1" dirty="0">
                    <a:solidFill>
                      <a:srgbClr val="3333CC"/>
                    </a:solidFill>
                    <a:latin typeface="+mj-lt"/>
                  </a:rPr>
                  <a:t>μ</a:t>
                </a:r>
                <a:r>
                  <a:rPr lang="en-US" sz="1800" dirty="0">
                    <a:solidFill>
                      <a:srgbClr val="3333CC"/>
                    </a:solidFill>
                  </a:rPr>
                  <a:t> </a:t>
                </a:r>
                <a:r>
                  <a:rPr lang="en-US" sz="1800" dirty="0"/>
                  <a:t>in those cases, hence set the statistic to zero</a:t>
                </a:r>
              </a:p>
              <a:p>
                <a:r>
                  <a:rPr lang="en-US" sz="2000" dirty="0">
                    <a:solidFill>
                      <a:srgbClr val="3333CC"/>
                    </a:solidFill>
                  </a:rPr>
                  <a:t>Higgs</a:t>
                </a:r>
                <a:r>
                  <a:rPr lang="en-US" sz="2000" dirty="0"/>
                  <a:t> test statistic:</a:t>
                </a:r>
              </a:p>
              <a:p>
                <a:pPr lvl="1"/>
                <a:endParaRPr lang="en-US" sz="1800" dirty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125538"/>
                <a:ext cx="7772400" cy="4444319"/>
              </a:xfrm>
              <a:blipFill rotWithShape="0">
                <a:blip r:embed="rId3"/>
                <a:stretch>
                  <a:fillRect l="-706" t="-82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6771694" y="6012163"/>
            <a:ext cx="22698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As for upper limits statistic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6771694" y="4934313"/>
            <a:ext cx="23304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Protect for unphysical </a:t>
            </a:r>
            <a:r>
              <a:rPr lang="en-US" sz="1400" i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μ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&lt;0</a:t>
            </a:r>
          </a:p>
        </p:txBody>
      </p:sp>
      <p:sp>
        <p:nvSpPr>
          <p:cNvPr id="14" name="Rettangolo 13"/>
          <p:cNvSpPr/>
          <p:nvPr/>
        </p:nvSpPr>
        <p:spPr>
          <a:xfrm>
            <a:off x="5953042" y="1087947"/>
            <a:ext cx="282809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aseline="30000" dirty="0">
                <a:solidFill>
                  <a:schemeClr val="bg2"/>
                </a:solidFill>
                <a:latin typeface="+mn-lt"/>
              </a:rPr>
              <a:t>G. Cowan et al., EPJ C71 (2011) 1554</a:t>
            </a:r>
            <a:endParaRPr lang="en-US" sz="1800" dirty="0">
              <a:solidFill>
                <a:schemeClr val="bg2"/>
              </a:solidFill>
              <a:latin typeface="+mn-lt"/>
            </a:endParaRPr>
          </a:p>
        </p:txBody>
      </p:sp>
      <p:cxnSp>
        <p:nvCxnSpPr>
          <p:cNvPr id="15" name="Straight Arrow Connector 8"/>
          <p:cNvCxnSpPr/>
          <p:nvPr/>
        </p:nvCxnSpPr>
        <p:spPr bwMode="auto">
          <a:xfrm flipH="1">
            <a:off x="6334814" y="5102174"/>
            <a:ext cx="464093" cy="0"/>
          </a:xfrm>
          <a:prstGeom prst="straightConnector1">
            <a:avLst/>
          </a:prstGeom>
          <a:ln w="28575" cap="flat" cmpd="sng" algn="ctr">
            <a:solidFill>
              <a:srgbClr val="00664D"/>
            </a:solidFill>
            <a:prstDash val="solid"/>
            <a:round/>
            <a:headEnd type="none" w="med" len="med"/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8"/>
          <p:cNvCxnSpPr/>
          <p:nvPr/>
        </p:nvCxnSpPr>
        <p:spPr bwMode="auto">
          <a:xfrm flipH="1">
            <a:off x="6334814" y="6188931"/>
            <a:ext cx="464093" cy="0"/>
          </a:xfrm>
          <a:prstGeom prst="straightConnector1">
            <a:avLst/>
          </a:prstGeom>
          <a:ln w="28575" cap="flat" cmpd="sng" algn="ctr">
            <a:solidFill>
              <a:srgbClr val="00664D"/>
            </a:solidFill>
            <a:prstDash val="solid"/>
            <a:round/>
            <a:headEnd type="none" w="med" len="med"/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851163" y="3428618"/>
            <a:ext cx="3436324" cy="706481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851163" y="1561156"/>
            <a:ext cx="3390610" cy="715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0753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LEP, </a:t>
            </a:r>
            <a:r>
              <a:rPr lang="en-US" dirty="0" err="1"/>
              <a:t>Tevatron</a:t>
            </a:r>
            <a:r>
              <a:rPr lang="en-US" dirty="0"/>
              <a:t>, LHC Higgs limits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pic>
        <p:nvPicPr>
          <p:cNvPr id="7" name="Immagine 7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58788" y="1866900"/>
            <a:ext cx="8310562" cy="342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1787283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Asymptotic approximations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1800" dirty="0"/>
                  <a:t>Asymptotic approximate formulae exist for most of adopted estimators</a:t>
                </a:r>
              </a:p>
              <a:p>
                <a:r>
                  <a:rPr lang="en-US" sz="1800" dirty="0"/>
                  <a:t>If we want to test </a:t>
                </a:r>
                <a:r>
                  <a:rPr lang="en-US" sz="1800" i="1" dirty="0">
                    <a:solidFill>
                      <a:schemeClr val="accent2"/>
                    </a:solidFill>
                    <a:latin typeface="+mj-lt"/>
                  </a:rPr>
                  <a:t>μ</a:t>
                </a:r>
                <a:r>
                  <a:rPr lang="en-US" sz="1800" dirty="0"/>
                  <a:t> and we suppose data are distributed according to </a:t>
                </a:r>
                <a:br>
                  <a:rPr lang="en-US" sz="1800" dirty="0"/>
                </a:br>
                <a:r>
                  <a:rPr lang="en-US" sz="1800" i="1" dirty="0" err="1">
                    <a:solidFill>
                      <a:srgbClr val="3333CC"/>
                    </a:solidFill>
                    <a:latin typeface="+mj-lt"/>
                  </a:rPr>
                  <a:t>μ</a:t>
                </a:r>
                <a:r>
                  <a:rPr lang="en-US" sz="1800" i="1" dirty="0">
                    <a:solidFill>
                      <a:schemeClr val="accent6"/>
                    </a:solidFill>
                    <a:latin typeface="+mj-lt"/>
                    <a:sym typeface="Symbol" charset="2"/>
                  </a:rPr>
                  <a:t>ʹ</a:t>
                </a:r>
                <a:r>
                  <a:rPr lang="en-US" sz="1800" dirty="0">
                    <a:sym typeface="Symbol" charset="2"/>
                  </a:rPr>
                  <a:t>, we can write:</a:t>
                </a:r>
                <a:br>
                  <a:rPr lang="en-US" sz="1800" dirty="0">
                    <a:sym typeface="Symbol" charset="2"/>
                  </a:rPr>
                </a:br>
                <a:br>
                  <a:rPr lang="en-US" sz="1800" dirty="0">
                    <a:sym typeface="Symbol" charset="2"/>
                  </a:rPr>
                </a:br>
                <a:br>
                  <a:rPr lang="en-US" sz="1800" dirty="0">
                    <a:sym typeface="Symbol" charset="2"/>
                  </a:rPr>
                </a:br>
                <a:br>
                  <a:rPr lang="en-US" sz="1800" dirty="0">
                    <a:sym typeface="Symbol" charset="2"/>
                  </a:rPr>
                </a:br>
                <a:r>
                  <a:rPr lang="en-US" sz="1800" dirty="0">
                    <a:sym typeface="Symbol" charset="2"/>
                  </a:rPr>
                  <a:t>where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80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i="1" dirty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𝜇</m:t>
                        </m:r>
                      </m:e>
                    </m:acc>
                  </m:oMath>
                </a14:m>
                <a:r>
                  <a:rPr lang="en-US" sz="1800" dirty="0"/>
                  <a:t> is distributed according to a Gaussian with average </a:t>
                </a:r>
                <a:r>
                  <a:rPr lang="en-US" sz="1800" i="1" dirty="0" err="1">
                    <a:solidFill>
                      <a:srgbClr val="3333CC"/>
                    </a:solidFill>
                    <a:latin typeface="+mj-lt"/>
                  </a:rPr>
                  <a:t>μ</a:t>
                </a:r>
                <a:r>
                  <a:rPr lang="en-US" sz="1800" i="1" dirty="0">
                    <a:solidFill>
                      <a:schemeClr val="accent6"/>
                    </a:solidFill>
                    <a:latin typeface="+mj-lt"/>
                    <a:sym typeface="Symbol" charset="2"/>
                  </a:rPr>
                  <a:t>ʹ</a:t>
                </a:r>
                <a:r>
                  <a:rPr lang="en-US" sz="1800" i="1" dirty="0">
                    <a:solidFill>
                      <a:srgbClr val="3333CC"/>
                    </a:solidFill>
                    <a:sym typeface="Symbol" charset="2"/>
                  </a:rPr>
                  <a:t> </a:t>
                </a:r>
                <a:r>
                  <a:rPr lang="en-US" sz="1800" dirty="0">
                    <a:solidFill>
                      <a:srgbClr val="000000"/>
                    </a:solidFill>
                    <a:sym typeface="Symbol" charset="2"/>
                  </a:rPr>
                  <a:t>and standard deviation </a:t>
                </a:r>
                <a:r>
                  <a:rPr lang="en-US" sz="1800" i="1" dirty="0" err="1">
                    <a:solidFill>
                      <a:schemeClr val="accent2"/>
                    </a:solidFill>
                    <a:latin typeface="+mj-lt"/>
                    <a:sym typeface="Symbol" charset="2"/>
                  </a:rPr>
                  <a:t>σ</a:t>
                </a:r>
                <a:r>
                  <a:rPr lang="en-US" sz="1800" dirty="0">
                    <a:sym typeface="Symbol" charset="2"/>
                  </a:rPr>
                  <a:t>  </a:t>
                </a:r>
                <a:r>
                  <a:rPr lang="en-US" sz="1800" dirty="0">
                    <a:solidFill>
                      <a:schemeClr val="bg2">
                        <a:lumMod val="75000"/>
                      </a:schemeClr>
                    </a:solidFill>
                    <a:sym typeface="Symbol" charset="2"/>
                  </a:rPr>
                  <a:t>(A. Wald, 1943)</a:t>
                </a:r>
                <a:endParaRPr lang="en-US" sz="1800" i="1" dirty="0">
                  <a:solidFill>
                    <a:schemeClr val="bg2">
                      <a:lumMod val="75000"/>
                    </a:schemeClr>
                  </a:solidFill>
                  <a:sym typeface="Symbol" charset="2"/>
                </a:endParaRPr>
              </a:p>
              <a:p>
                <a:r>
                  <a:rPr lang="en-US" sz="1800" dirty="0">
                    <a:solidFill>
                      <a:srgbClr val="000000"/>
                    </a:solidFill>
                    <a:sym typeface="Symbol" charset="2"/>
                  </a:rPr>
                  <a:t>The covariance matrix can be asymptotically approximated by:</a:t>
                </a:r>
                <a:br>
                  <a:rPr lang="en-US" sz="1800" dirty="0">
                    <a:solidFill>
                      <a:srgbClr val="000000"/>
                    </a:solidFill>
                    <a:sym typeface="Symbol" charset="2"/>
                  </a:rPr>
                </a:br>
                <a:br>
                  <a:rPr lang="en-US" sz="1800" dirty="0">
                    <a:solidFill>
                      <a:srgbClr val="000000"/>
                    </a:solidFill>
                    <a:sym typeface="Symbol" charset="2"/>
                  </a:rPr>
                </a:br>
                <a:br>
                  <a:rPr lang="en-US" sz="1800" dirty="0">
                    <a:solidFill>
                      <a:srgbClr val="000000"/>
                    </a:solidFill>
                    <a:sym typeface="Symbol" charset="2"/>
                  </a:rPr>
                </a:br>
                <a:br>
                  <a:rPr lang="en-US" sz="1800" dirty="0">
                    <a:solidFill>
                      <a:srgbClr val="000000"/>
                    </a:solidFill>
                    <a:sym typeface="Symbol" charset="2"/>
                  </a:rPr>
                </a:br>
                <a:br>
                  <a:rPr lang="en-US" sz="1800" dirty="0">
                    <a:solidFill>
                      <a:srgbClr val="000000"/>
                    </a:solidFill>
                    <a:sym typeface="Symbol" charset="2"/>
                  </a:rPr>
                </a:br>
                <a:r>
                  <a:rPr lang="en-US" sz="1800" dirty="0">
                    <a:solidFill>
                      <a:srgbClr val="000000"/>
                    </a:solidFill>
                    <a:sym typeface="Symbol" charset="2"/>
                  </a:rPr>
                  <a:t>where </a:t>
                </a:r>
                <a:r>
                  <a:rPr lang="en-US" sz="1800" i="1" dirty="0" err="1">
                    <a:solidFill>
                      <a:schemeClr val="accent6"/>
                    </a:solidFill>
                    <a:latin typeface="+mj-lt"/>
                  </a:rPr>
                  <a:t>μ</a:t>
                </a:r>
                <a:r>
                  <a:rPr lang="en-US" sz="1800" i="1" dirty="0">
                    <a:solidFill>
                      <a:schemeClr val="accent6"/>
                    </a:solidFill>
                    <a:latin typeface="+mj-lt"/>
                    <a:sym typeface="Symbol" charset="2"/>
                  </a:rPr>
                  <a:t>ʹ</a:t>
                </a:r>
                <a:r>
                  <a:rPr lang="en-US" sz="1800" i="1" dirty="0">
                    <a:solidFill>
                      <a:srgbClr val="3333CC"/>
                    </a:solidFill>
                    <a:sym typeface="Symbol" charset="2"/>
                  </a:rPr>
                  <a:t> </a:t>
                </a:r>
                <a:r>
                  <a:rPr lang="en-US" sz="1800" dirty="0">
                    <a:solidFill>
                      <a:srgbClr val="000000"/>
                    </a:solidFill>
                    <a:sym typeface="Symbol" charset="2"/>
                  </a:rPr>
                  <a:t>is assumed as signal strength value</a:t>
                </a:r>
              </a:p>
              <a:p>
                <a:r>
                  <a:rPr lang="en-US" sz="1800" dirty="0">
                    <a:solidFill>
                      <a:srgbClr val="000000"/>
                    </a:solidFill>
                    <a:sym typeface="Symbol" charset="2"/>
                  </a:rPr>
                  <a:t>Case by case, the estimate of </a:t>
                </a:r>
                <a:r>
                  <a:rPr lang="en-US" sz="1800" i="1" dirty="0" err="1">
                    <a:solidFill>
                      <a:schemeClr val="accent2"/>
                    </a:solidFill>
                    <a:latin typeface="+mj-lt"/>
                    <a:sym typeface="Symbol" charset="2"/>
                  </a:rPr>
                  <a:t>σ</a:t>
                </a:r>
                <a:r>
                  <a:rPr lang="en-US" sz="1800" dirty="0">
                    <a:solidFill>
                      <a:schemeClr val="accent2"/>
                    </a:solidFill>
                    <a:sym typeface="Symbol" charset="2"/>
                  </a:rPr>
                  <a:t> </a:t>
                </a:r>
                <a:r>
                  <a:rPr lang="en-US" sz="1800" dirty="0">
                    <a:sym typeface="Symbol" charset="2"/>
                  </a:rPr>
                  <a:t>(from the inversion of </a:t>
                </a:r>
                <a:r>
                  <a:rPr lang="en-US" sz="1800" i="1" dirty="0">
                    <a:solidFill>
                      <a:schemeClr val="accent2"/>
                    </a:solidFill>
                    <a:latin typeface="+mj-lt"/>
                    <a:sym typeface="Symbol" charset="2"/>
                  </a:rPr>
                  <a:t>V</a:t>
                </a:r>
                <a:r>
                  <a:rPr lang="en-US" sz="1800" i="1" baseline="-25000" dirty="0">
                    <a:solidFill>
                      <a:schemeClr val="accent2"/>
                    </a:solidFill>
                    <a:latin typeface="+mj-lt"/>
                    <a:sym typeface="Symbol" charset="2"/>
                  </a:rPr>
                  <a:t>ij</a:t>
                </a:r>
                <a:r>
                  <a:rPr lang="en-US" sz="1800" baseline="30000" dirty="0">
                    <a:solidFill>
                      <a:schemeClr val="accent2"/>
                    </a:solidFill>
                    <a:latin typeface="+mj-lt"/>
                    <a:sym typeface="Symbol" charset="2"/>
                  </a:rPr>
                  <a:t>−1</a:t>
                </a:r>
                <a:r>
                  <a:rPr lang="en-US" sz="1800" dirty="0">
                    <a:sym typeface="Symbol" charset="2"/>
                  </a:rPr>
                  <a:t>) can be determined</a:t>
                </a:r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49" t="-70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sp>
        <p:nvSpPr>
          <p:cNvPr id="8" name="Rettangolo 7"/>
          <p:cNvSpPr/>
          <p:nvPr/>
        </p:nvSpPr>
        <p:spPr>
          <a:xfrm>
            <a:off x="5377306" y="5754998"/>
            <a:ext cx="365230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aseline="30000" dirty="0">
                <a:solidFill>
                  <a:schemeClr val="bg2"/>
                </a:solidFill>
                <a:latin typeface="+mn-lt"/>
              </a:rPr>
              <a:t>A. Wald,</a:t>
            </a:r>
            <a:r>
              <a:rPr lang="en-US" sz="1800" dirty="0">
                <a:solidFill>
                  <a:schemeClr val="bg2"/>
                </a:solidFill>
                <a:latin typeface="+mn-lt"/>
              </a:rPr>
              <a:t> </a:t>
            </a:r>
            <a:r>
              <a:rPr lang="en-US" sz="1800" baseline="30000" dirty="0">
                <a:solidFill>
                  <a:schemeClr val="bg2"/>
                </a:solidFill>
                <a:latin typeface="+mn-lt"/>
              </a:rPr>
              <a:t>Trans. of AMS 54 n.3 (1943) 426-482</a:t>
            </a:r>
          </a:p>
          <a:p>
            <a:r>
              <a:rPr lang="en-US" sz="1800" baseline="30000" dirty="0">
                <a:solidFill>
                  <a:schemeClr val="bg2"/>
                </a:solidFill>
                <a:latin typeface="+mn-lt"/>
              </a:rPr>
              <a:t>G. Cowan et al., EPJ C71 (2011) 1554</a:t>
            </a:r>
            <a:endParaRPr lang="en-US" sz="1800" dirty="0">
              <a:solidFill>
                <a:schemeClr val="bg2"/>
              </a:solidFill>
              <a:latin typeface="+mn-lt"/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044962" y="2079944"/>
            <a:ext cx="4538151" cy="710938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925045" y="3847486"/>
            <a:ext cx="2777985" cy="827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35604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Asimov datasets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Convenient to compute approximate values:</a:t>
            </a:r>
            <a:br>
              <a:rPr lang="en-US" sz="1800" dirty="0"/>
            </a:br>
            <a:r>
              <a:rPr lang="en-US" sz="1800" i="1" dirty="0">
                <a:solidFill>
                  <a:srgbClr val="660066"/>
                </a:solidFill>
                <a:latin typeface="+mj-lt"/>
              </a:rPr>
              <a:t>“We define the </a:t>
            </a:r>
            <a:r>
              <a:rPr lang="en-US" sz="1800" b="1" i="1" dirty="0">
                <a:solidFill>
                  <a:srgbClr val="660066"/>
                </a:solidFill>
                <a:latin typeface="+mj-lt"/>
              </a:rPr>
              <a:t>Asimov data set </a:t>
            </a:r>
            <a:r>
              <a:rPr lang="en-US" sz="1800" i="1" dirty="0">
                <a:solidFill>
                  <a:srgbClr val="660066"/>
                </a:solidFill>
                <a:latin typeface="+mj-lt"/>
              </a:rPr>
              <a:t>such that when one uses it</a:t>
            </a:r>
            <a:br>
              <a:rPr lang="en-US" sz="1800" i="1" dirty="0">
                <a:solidFill>
                  <a:srgbClr val="660066"/>
                </a:solidFill>
                <a:latin typeface="+mj-lt"/>
              </a:rPr>
            </a:br>
            <a:r>
              <a:rPr lang="en-US" sz="1800" i="1" dirty="0">
                <a:solidFill>
                  <a:srgbClr val="660066"/>
                </a:solidFill>
                <a:latin typeface="+mj-lt"/>
              </a:rPr>
              <a:t>to evaluate the estimators for all parameters, one obtains</a:t>
            </a:r>
            <a:br>
              <a:rPr lang="en-US" sz="1800" i="1" dirty="0">
                <a:solidFill>
                  <a:srgbClr val="660066"/>
                </a:solidFill>
                <a:latin typeface="+mj-lt"/>
              </a:rPr>
            </a:br>
            <a:r>
              <a:rPr lang="en-US" sz="1800" i="1" dirty="0">
                <a:solidFill>
                  <a:srgbClr val="660066"/>
                </a:solidFill>
                <a:latin typeface="+mj-lt"/>
              </a:rPr>
              <a:t>the true parameter values”</a:t>
            </a:r>
          </a:p>
          <a:p>
            <a:r>
              <a:rPr lang="en-US" sz="1800" dirty="0"/>
              <a:t>In practice: </a:t>
            </a:r>
            <a:r>
              <a:rPr lang="en-US" sz="1800" dirty="0">
                <a:solidFill>
                  <a:schemeClr val="accent2"/>
                </a:solidFill>
              </a:rPr>
              <a:t>all observables are </a:t>
            </a:r>
            <a:r>
              <a:rPr lang="en-US" sz="1800">
                <a:solidFill>
                  <a:schemeClr val="accent2"/>
                </a:solidFill>
              </a:rPr>
              <a:t>replaced with their </a:t>
            </a:r>
            <a:br>
              <a:rPr lang="en-US" sz="1800" dirty="0">
                <a:solidFill>
                  <a:schemeClr val="accent2"/>
                </a:solidFill>
              </a:rPr>
            </a:br>
            <a:r>
              <a:rPr lang="en-US" sz="1800" dirty="0">
                <a:solidFill>
                  <a:schemeClr val="accent2"/>
                </a:solidFill>
              </a:rPr>
              <a:t>expected value</a:t>
            </a:r>
            <a:endParaRPr lang="en-US" sz="1800" dirty="0"/>
          </a:p>
          <a:p>
            <a:r>
              <a:rPr lang="en-US" sz="1800" dirty="0"/>
              <a:t>Yields expected values are possibly non integer</a:t>
            </a:r>
          </a:p>
          <a:p>
            <a:endParaRPr lang="en-US" sz="1800" dirty="0"/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800" dirty="0"/>
              <a:t>Median significance for discovery or exclusion (and their </a:t>
            </a:r>
            <a:r>
              <a:rPr lang="en-US" sz="1800" dirty="0">
                <a:solidFill>
                  <a:schemeClr val="accent2"/>
                </a:solidFill>
                <a:latin typeface="+mj-lt"/>
              </a:rPr>
              <a:t>±1</a:t>
            </a:r>
            <a:r>
              <a:rPr lang="en-US" sz="1800" i="1" dirty="0">
                <a:solidFill>
                  <a:schemeClr val="accent2"/>
                </a:solidFill>
                <a:latin typeface="+mj-lt"/>
              </a:rPr>
              <a:t>σ</a:t>
            </a:r>
            <a:r>
              <a:rPr lang="en-US" sz="1800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800" dirty="0"/>
              <a:t>bands) can be obtained using the Asimov dataset </a:t>
            </a:r>
          </a:p>
          <a:p>
            <a:endParaRPr lang="en-US" sz="18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sp>
        <p:nvSpPr>
          <p:cNvPr id="8" name="Rettangolo 7"/>
          <p:cNvSpPr/>
          <p:nvPr/>
        </p:nvSpPr>
        <p:spPr>
          <a:xfrm>
            <a:off x="6275579" y="6087181"/>
            <a:ext cx="282809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aseline="30000" dirty="0">
                <a:solidFill>
                  <a:schemeClr val="bg2"/>
                </a:solidFill>
                <a:latin typeface="+mn-lt"/>
              </a:rPr>
              <a:t>G. Cowan et al., EPJ C71 (2011) 1554</a:t>
            </a:r>
            <a:endParaRPr lang="en-US" sz="1800" dirty="0">
              <a:solidFill>
                <a:schemeClr val="bg2"/>
              </a:solidFill>
              <a:latin typeface="+mn-lt"/>
            </a:endParaRP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315" y="1078842"/>
            <a:ext cx="1846826" cy="2677897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478124" y="3255961"/>
            <a:ext cx="3369368" cy="804130"/>
          </a:xfrm>
          <a:prstGeom prst="rect">
            <a:avLst/>
          </a:prstGeom>
        </p:spPr>
      </p:pic>
      <p:pic>
        <p:nvPicPr>
          <p:cNvPr id="17" name="Immagine 16"/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95616" y="4712631"/>
            <a:ext cx="2384273" cy="804333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24217" y="5618668"/>
            <a:ext cx="2029983" cy="440468"/>
          </a:xfrm>
          <a:prstGeom prst="rect">
            <a:avLst/>
          </a:prstGeom>
        </p:spPr>
      </p:pic>
      <p:sp>
        <p:nvSpPr>
          <p:cNvPr id="19" name="CasellaDiTesto 18"/>
          <p:cNvSpPr txBox="1"/>
          <p:nvPr/>
        </p:nvSpPr>
        <p:spPr>
          <a:xfrm>
            <a:off x="3945086" y="4747702"/>
            <a:ext cx="23304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For discovery 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using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q</a:t>
            </a:r>
            <a:r>
              <a:rPr lang="en-US" baseline="-25000" dirty="0">
                <a:solidFill>
                  <a:schemeClr val="accent1">
                    <a:lumMod val="50000"/>
                  </a:schemeClr>
                </a:solidFill>
              </a:rPr>
              <a:t>0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20" name="Straight Arrow Connector 8"/>
          <p:cNvCxnSpPr/>
          <p:nvPr/>
        </p:nvCxnSpPr>
        <p:spPr bwMode="auto">
          <a:xfrm flipH="1">
            <a:off x="3508206" y="4915563"/>
            <a:ext cx="464093" cy="0"/>
          </a:xfrm>
          <a:prstGeom prst="straightConnector1">
            <a:avLst/>
          </a:prstGeom>
          <a:ln w="28575" cap="flat" cmpd="sng" algn="ctr">
            <a:solidFill>
              <a:srgbClr val="00664D"/>
            </a:solidFill>
            <a:prstDash val="solid"/>
            <a:round/>
            <a:headEnd type="none" w="med" len="med"/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3945086" y="5248654"/>
            <a:ext cx="23304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For upper limit 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using </a:t>
            </a:r>
            <a:r>
              <a:rPr lang="en-US" i="1" dirty="0" err="1">
                <a:solidFill>
                  <a:schemeClr val="accent1">
                    <a:lumMod val="50000"/>
                  </a:schemeClr>
                </a:solidFill>
              </a:rPr>
              <a:t>q</a:t>
            </a:r>
            <a:r>
              <a:rPr lang="en-US" baseline="-25000" dirty="0" err="1">
                <a:solidFill>
                  <a:schemeClr val="accent1">
                    <a:lumMod val="50000"/>
                  </a:schemeClr>
                </a:solidFill>
              </a:rPr>
              <a:t>μ</a:t>
            </a:r>
            <a:endParaRPr lang="en-US" baseline="-250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22" name="Straight Arrow Connector 8"/>
          <p:cNvCxnSpPr/>
          <p:nvPr/>
        </p:nvCxnSpPr>
        <p:spPr bwMode="auto">
          <a:xfrm flipH="1">
            <a:off x="3508206" y="5416515"/>
            <a:ext cx="464093" cy="0"/>
          </a:xfrm>
          <a:prstGeom prst="straightConnector1">
            <a:avLst/>
          </a:prstGeom>
          <a:ln w="28575" cap="flat" cmpd="sng" algn="ctr">
            <a:solidFill>
              <a:srgbClr val="00664D"/>
            </a:solidFill>
            <a:prstDash val="solid"/>
            <a:round/>
            <a:headEnd type="none" w="med" len="med"/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/>
          <p:cNvSpPr txBox="1"/>
          <p:nvPr/>
        </p:nvSpPr>
        <p:spPr>
          <a:xfrm>
            <a:off x="3945086" y="5749605"/>
            <a:ext cx="23304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Upper limits using </a:t>
            </a:r>
            <a:r>
              <a:rPr lang="en-US" i="1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q</a:t>
            </a:r>
            <a:r>
              <a:rPr lang="en-US" baseline="-2500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μ</a:t>
            </a:r>
            <a:endParaRPr lang="en-US" baseline="-25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24" name="Straight Arrow Connector 8"/>
          <p:cNvCxnSpPr/>
          <p:nvPr/>
        </p:nvCxnSpPr>
        <p:spPr bwMode="auto">
          <a:xfrm flipH="1">
            <a:off x="3508206" y="5917466"/>
            <a:ext cx="464093" cy="0"/>
          </a:xfrm>
          <a:prstGeom prst="straightConnector1">
            <a:avLst/>
          </a:prstGeom>
          <a:ln w="28575" cap="flat" cmpd="sng" algn="ctr">
            <a:solidFill>
              <a:srgbClr val="00664D"/>
            </a:solidFill>
            <a:prstDash val="solid"/>
            <a:round/>
            <a:headEnd type="none" w="med" len="med"/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5411456" y="5656468"/>
            <a:ext cx="3000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~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6330991" y="4477442"/>
            <a:ext cx="2590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4D"/>
                </a:solidFill>
                <a:latin typeface="+mn-lt"/>
              </a:rPr>
              <a:t>In practice: all the interesting formulae are implemented in </a:t>
            </a:r>
            <a:r>
              <a:rPr lang="en-US" dirty="0" err="1">
                <a:solidFill>
                  <a:srgbClr val="00664D"/>
                </a:solidFill>
                <a:latin typeface="+mn-lt"/>
              </a:rPr>
              <a:t>RooStats</a:t>
            </a:r>
            <a:r>
              <a:rPr lang="en-US" dirty="0">
                <a:solidFill>
                  <a:srgbClr val="00664D"/>
                </a:solidFill>
                <a:latin typeface="+mn-lt"/>
              </a:rPr>
              <a:t> package, released as optional library in ROOT</a:t>
            </a:r>
          </a:p>
        </p:txBody>
      </p:sp>
    </p:spTree>
    <p:extLst>
      <p:ext uri="{BB962C8B-B14F-4D97-AF65-F5344CB8AC3E}">
        <p14:creationId xmlns:p14="http://schemas.microsoft.com/office/powerpoint/2010/main" val="174063863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9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>
                <a:ea typeface="ＭＳ Ｐゴシック" charset="-128"/>
                <a:cs typeface="ＭＳ Ｐゴシック" charset="-128"/>
              </a:rPr>
              <a:t>Approximate evaluation of expected (median) limits avoiding CPU-intensive generation of toy Monte Carlo samples by using a single “</a:t>
            </a:r>
            <a:r>
              <a:rPr lang="en-US" sz="1600" dirty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representative set</a:t>
            </a:r>
            <a:r>
              <a:rPr lang="en-US" sz="1600" dirty="0">
                <a:ea typeface="ＭＳ Ｐゴシック" charset="-128"/>
                <a:cs typeface="ＭＳ Ｐゴシック" charset="-128"/>
              </a:rPr>
              <a:t>”</a:t>
            </a:r>
          </a:p>
          <a:p>
            <a:r>
              <a:rPr lang="en-US" sz="1600" dirty="0">
                <a:ea typeface="ＭＳ Ｐゴシック" charset="-128"/>
                <a:cs typeface="ＭＳ Ｐゴシック" charset="-128"/>
              </a:rPr>
              <a:t>Replace each bin of the observable distribution (e.g.: reconstructed Higgs mass spectrum) by its expectation value</a:t>
            </a:r>
          </a:p>
          <a:p>
            <a:r>
              <a:rPr lang="en-US" sz="1600" dirty="0">
                <a:ea typeface="ＭＳ Ｐゴシック" charset="-128"/>
                <a:cs typeface="ＭＳ Ｐゴシック" charset="-128"/>
              </a:rPr>
              <a:t>Set nuisance parameters to their nominal value</a:t>
            </a:r>
          </a:p>
          <a:p>
            <a:r>
              <a:rPr lang="en-US" sz="1600" dirty="0">
                <a:ea typeface="ＭＳ Ｐゴシック" charset="-128"/>
                <a:cs typeface="ＭＳ Ｐゴシック" charset="-128"/>
              </a:rPr>
              <a:t>Approximation valid in the asymptotic limit</a:t>
            </a:r>
          </a:p>
          <a:p>
            <a:r>
              <a:rPr lang="en-US" sz="1600" dirty="0">
                <a:ea typeface="ＭＳ Ｐゴシック" charset="-128"/>
                <a:cs typeface="ＭＳ Ｐゴシック" charset="-128"/>
              </a:rPr>
              <a:t>Median significance can be approximated with the sqrt of the test statistic, evaluated at the Asimov set: </a:t>
            </a:r>
          </a:p>
          <a:p>
            <a:endParaRPr lang="en-US" sz="1600" dirty="0">
              <a:ea typeface="ＭＳ Ｐゴシック" charset="-128"/>
              <a:cs typeface="ＭＳ Ｐゴシック" charset="-128"/>
            </a:endParaRPr>
          </a:p>
          <a:p>
            <a:endParaRPr lang="en-US" sz="1600" dirty="0">
              <a:ea typeface="ＭＳ Ｐゴシック" charset="-128"/>
              <a:cs typeface="ＭＳ Ｐゴシック" charset="-128"/>
            </a:endParaRPr>
          </a:p>
          <a:p>
            <a:r>
              <a:rPr lang="en-US" sz="1600" dirty="0">
                <a:ea typeface="ＭＳ Ｐゴシック" charset="-128"/>
                <a:cs typeface="ＭＳ Ｐゴシック" charset="-128"/>
              </a:rPr>
              <a:t>Uncertainty bands on expected upper limits </a:t>
            </a:r>
            <a:br>
              <a:rPr lang="en-US" sz="1600" dirty="0">
                <a:ea typeface="ＭＳ Ｐゴシック" charset="-128"/>
                <a:cs typeface="ＭＳ Ｐゴシック" charset="-128"/>
              </a:rPr>
            </a:br>
            <a:r>
              <a:rPr lang="en-US" sz="1600" dirty="0">
                <a:ea typeface="ＭＳ Ｐゴシック" charset="-128"/>
                <a:cs typeface="ＭＳ Ｐゴシック" charset="-128"/>
              </a:rPr>
              <a:t>can also be evaluated using Asimov sets, </a:t>
            </a:r>
            <a:br>
              <a:rPr lang="en-US" sz="700" dirty="0">
                <a:ea typeface="ＭＳ Ｐゴシック" charset="-128"/>
                <a:cs typeface="ＭＳ Ｐゴシック" charset="-128"/>
              </a:rPr>
            </a:br>
            <a:br>
              <a:rPr lang="en-US" sz="700" dirty="0">
                <a:ea typeface="ＭＳ Ｐゴシック" charset="-128"/>
                <a:cs typeface="ＭＳ Ｐゴシック" charset="-128"/>
              </a:rPr>
            </a:br>
            <a:r>
              <a:rPr lang="en-US" sz="1600" dirty="0">
                <a:ea typeface="ＭＳ Ｐゴシック" charset="-128"/>
                <a:cs typeface="ＭＳ Ｐゴシック" charset="-128"/>
              </a:rPr>
              <a:t>avoiding large toy MC extractions</a:t>
            </a:r>
            <a:r>
              <a:rPr lang="en-US" sz="1100" dirty="0">
                <a:ea typeface="ＭＳ Ｐゴシック" charset="-128"/>
                <a:cs typeface="ＭＳ Ｐゴシック" charset="-128"/>
              </a:rPr>
              <a:t>: </a:t>
            </a:r>
            <a:br>
              <a:rPr lang="en-US" sz="1100" dirty="0">
                <a:ea typeface="ＭＳ Ｐゴシック" charset="-128"/>
                <a:cs typeface="ＭＳ Ｐゴシック" charset="-128"/>
              </a:rPr>
            </a:br>
            <a:endParaRPr lang="en-US" sz="1100" dirty="0">
              <a:ea typeface="ＭＳ Ｐゴシック" charset="-128"/>
              <a:cs typeface="ＭＳ Ｐゴシック" charset="-128"/>
            </a:endParaRPr>
          </a:p>
          <a:p>
            <a:r>
              <a:rPr lang="en-US" sz="1600" dirty="0">
                <a:ea typeface="ＭＳ Ｐゴシック" charset="-128"/>
                <a:cs typeface="ＭＳ Ｐゴシック" charset="-128"/>
              </a:rPr>
              <a:t>Mathematical validity and approximations of </a:t>
            </a:r>
            <a:br>
              <a:rPr lang="en-US" sz="1600" dirty="0">
                <a:ea typeface="ＭＳ Ｐゴシック" charset="-128"/>
                <a:cs typeface="ＭＳ Ｐゴシック" charset="-128"/>
              </a:rPr>
            </a:br>
            <a:r>
              <a:rPr lang="en-US" sz="1600" dirty="0">
                <a:ea typeface="ＭＳ Ｐゴシック" charset="-128"/>
                <a:cs typeface="ＭＳ Ｐゴシック" charset="-128"/>
              </a:rPr>
              <a:t>this approach are discussed by Cowan </a:t>
            </a:r>
            <a:r>
              <a:rPr lang="en-US" sz="1600" i="1" dirty="0">
                <a:ea typeface="ＭＳ Ｐゴシック" charset="-128"/>
                <a:cs typeface="ＭＳ Ｐゴシック" charset="-128"/>
              </a:rPr>
              <a:t>et al.</a:t>
            </a:r>
            <a:r>
              <a:rPr lang="en-US" sz="1600" baseline="30000" dirty="0">
                <a:solidFill>
                  <a:srgbClr val="808080"/>
                </a:solidFill>
                <a:ea typeface="ＭＳ Ｐゴシック" charset="-128"/>
                <a:cs typeface="ＭＳ Ｐゴシック" charset="-128"/>
              </a:rPr>
              <a:t> [</a:t>
            </a:r>
            <a:r>
              <a:rPr lang="en-US" sz="1600" dirty="0">
                <a:solidFill>
                  <a:srgbClr val="808080"/>
                </a:solidFill>
                <a:ea typeface="ＭＳ Ｐゴシック" charset="-128"/>
                <a:cs typeface="ＭＳ Ｐゴシック" charset="-128"/>
              </a:rPr>
              <a:t>**</a:t>
            </a:r>
            <a:r>
              <a:rPr lang="en-US" sz="1600" baseline="30000" dirty="0">
                <a:solidFill>
                  <a:srgbClr val="808080"/>
                </a:solidFill>
                <a:ea typeface="ＭＳ Ｐゴシック" charset="-128"/>
                <a:cs typeface="ＭＳ Ｐゴシック" charset="-128"/>
              </a:rPr>
              <a:t>]</a:t>
            </a:r>
            <a:endParaRPr lang="en-US" sz="1600" i="1" dirty="0">
              <a:ea typeface="ＭＳ Ｐゴシック" charset="-128"/>
              <a:cs typeface="ＭＳ Ｐゴシック" charset="-128"/>
            </a:endParaRPr>
          </a:p>
          <a:p>
            <a:endParaRPr lang="en-US" sz="1400" dirty="0"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72706" name="Immagin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84800" y="3423940"/>
            <a:ext cx="3602038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07" name="Immagin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29075" y="3285331"/>
            <a:ext cx="1085850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Asimov</a:t>
            </a:r>
            <a:r>
              <a:rPr lang="en-US" baseline="30000" dirty="0">
                <a:solidFill>
                  <a:srgbClr val="808080"/>
                </a:solidFill>
              </a:rPr>
              <a:t>[</a:t>
            </a:r>
            <a:r>
              <a:rPr lang="en-US" dirty="0">
                <a:solidFill>
                  <a:srgbClr val="808080"/>
                </a:solidFill>
              </a:rPr>
              <a:t>*</a:t>
            </a:r>
            <a:r>
              <a:rPr lang="en-US" baseline="30000" dirty="0">
                <a:solidFill>
                  <a:srgbClr val="808080"/>
                </a:solidFill>
              </a:rPr>
              <a:t>]</a:t>
            </a:r>
            <a:r>
              <a:rPr lang="en-US" dirty="0">
                <a:solidFill>
                  <a:srgbClr val="808080"/>
                </a:solidFill>
              </a:rPr>
              <a:t> </a:t>
            </a:r>
            <a:r>
              <a:rPr lang="en-US" dirty="0"/>
              <a:t>sets</a:t>
            </a:r>
          </a:p>
        </p:txBody>
      </p:sp>
      <p:sp>
        <p:nvSpPr>
          <p:cNvPr id="72712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pic>
        <p:nvPicPr>
          <p:cNvPr id="72710" name="Immagine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96844" y="3398044"/>
            <a:ext cx="187007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sellaDiTesto 6"/>
          <p:cNvSpPr txBox="1"/>
          <p:nvPr/>
        </p:nvSpPr>
        <p:spPr>
          <a:xfrm>
            <a:off x="316525" y="5509934"/>
            <a:ext cx="6300788" cy="830263"/>
          </a:xfrm>
          <a:prstGeom prst="rect">
            <a:avLst/>
          </a:prstGeom>
          <a:noFill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200" baseline="30000" dirty="0">
                <a:solidFill>
                  <a:schemeClr val="bg2"/>
                </a:solidFill>
                <a:latin typeface="Arial" charset="0"/>
              </a:rPr>
              <a:t>[</a:t>
            </a:r>
            <a:r>
              <a:rPr lang="it-IT" sz="1200" dirty="0">
                <a:solidFill>
                  <a:schemeClr val="bg2"/>
                </a:solidFill>
              </a:rPr>
              <a:t>*</a:t>
            </a:r>
            <a:r>
              <a:rPr lang="it-IT" sz="1200" baseline="30000" dirty="0">
                <a:solidFill>
                  <a:schemeClr val="bg2"/>
                </a:solidFill>
                <a:latin typeface="Arial" charset="0"/>
              </a:rPr>
              <a:t>] </a:t>
            </a:r>
            <a:r>
              <a:rPr lang="it-IT" sz="1200" dirty="0">
                <a:solidFill>
                  <a:schemeClr val="bg2"/>
                </a:solidFill>
                <a:latin typeface="Arial" charset="0"/>
              </a:rPr>
              <a:t> Asimov, </a:t>
            </a:r>
            <a:r>
              <a:rPr lang="it-IT" sz="1200" dirty="0" err="1">
                <a:solidFill>
                  <a:schemeClr val="bg2"/>
                </a:solidFill>
                <a:latin typeface="Arial" charset="0"/>
              </a:rPr>
              <a:t>Franchise</a:t>
            </a:r>
            <a:r>
              <a:rPr lang="it-IT" sz="1200" dirty="0">
                <a:solidFill>
                  <a:schemeClr val="bg2"/>
                </a:solidFill>
                <a:latin typeface="Arial" charset="0"/>
              </a:rPr>
              <a:t>, in Isaac Asimov: The Complete Stories, </a:t>
            </a:r>
            <a:br>
              <a:rPr lang="it-IT" sz="1200" dirty="0">
                <a:solidFill>
                  <a:schemeClr val="bg2"/>
                </a:solidFill>
                <a:latin typeface="Arial" charset="0"/>
              </a:rPr>
            </a:br>
            <a:r>
              <a:rPr lang="it-IT" sz="1200" dirty="0">
                <a:solidFill>
                  <a:schemeClr val="bg2"/>
                </a:solidFill>
                <a:latin typeface="Arial" charset="0"/>
              </a:rPr>
              <a:t>vol. 1 (Broadway Books, New York, 1990)</a:t>
            </a:r>
          </a:p>
          <a:p>
            <a:r>
              <a:rPr lang="it-IT" sz="1200" baseline="30000" dirty="0">
                <a:solidFill>
                  <a:schemeClr val="bg2"/>
                </a:solidFill>
              </a:rPr>
              <a:t>[</a:t>
            </a:r>
            <a:r>
              <a:rPr lang="it-IT" sz="1200" dirty="0">
                <a:solidFill>
                  <a:schemeClr val="bg2"/>
                </a:solidFill>
              </a:rPr>
              <a:t>**</a:t>
            </a:r>
            <a:r>
              <a:rPr lang="it-IT" sz="1200" baseline="30000" dirty="0">
                <a:solidFill>
                  <a:schemeClr val="bg2"/>
                </a:solidFill>
              </a:rPr>
              <a:t>] </a:t>
            </a:r>
            <a:r>
              <a:rPr lang="it-IT" sz="1200" dirty="0" err="1">
                <a:solidFill>
                  <a:schemeClr val="bg2"/>
                </a:solidFill>
                <a:latin typeface="Arial" charset="0"/>
              </a:rPr>
              <a:t>Cowan</a:t>
            </a:r>
            <a:r>
              <a:rPr lang="it-IT" sz="1200" dirty="0">
                <a:solidFill>
                  <a:schemeClr val="bg2"/>
                </a:solidFill>
                <a:latin typeface="Arial" charset="0"/>
              </a:rPr>
              <a:t>, </a:t>
            </a:r>
            <a:r>
              <a:rPr lang="it-IT" sz="1200" dirty="0" err="1">
                <a:solidFill>
                  <a:schemeClr val="bg2"/>
                </a:solidFill>
                <a:latin typeface="Arial" charset="0"/>
              </a:rPr>
              <a:t>Cranmer</a:t>
            </a:r>
            <a:r>
              <a:rPr lang="it-IT" sz="1200" dirty="0">
                <a:solidFill>
                  <a:schemeClr val="bg2"/>
                </a:solidFill>
                <a:latin typeface="Arial" charset="0"/>
              </a:rPr>
              <a:t>, </a:t>
            </a:r>
            <a:r>
              <a:rPr lang="it-IT" sz="1200" dirty="0" err="1">
                <a:solidFill>
                  <a:schemeClr val="bg2"/>
                </a:solidFill>
                <a:latin typeface="Arial" charset="0"/>
              </a:rPr>
              <a:t>Gross</a:t>
            </a:r>
            <a:r>
              <a:rPr lang="it-IT" sz="1200" dirty="0">
                <a:solidFill>
                  <a:schemeClr val="bg2"/>
                </a:solidFill>
                <a:latin typeface="Arial" charset="0"/>
              </a:rPr>
              <a:t>, </a:t>
            </a:r>
            <a:r>
              <a:rPr lang="it-IT" sz="1200" dirty="0" err="1">
                <a:solidFill>
                  <a:schemeClr val="bg2"/>
                </a:solidFill>
                <a:latin typeface="Arial" charset="0"/>
              </a:rPr>
              <a:t>Vitells</a:t>
            </a:r>
            <a:r>
              <a:rPr lang="it-IT" sz="1200" dirty="0">
                <a:solidFill>
                  <a:schemeClr val="bg2"/>
                </a:solidFill>
                <a:latin typeface="Arial" charset="0"/>
              </a:rPr>
              <a:t>, arXiv:1007.1727, </a:t>
            </a:r>
            <a:br>
              <a:rPr lang="it-IT" sz="1200" dirty="0">
                <a:solidFill>
                  <a:schemeClr val="bg2"/>
                </a:solidFill>
                <a:latin typeface="Arial" charset="0"/>
              </a:rPr>
            </a:br>
            <a:r>
              <a:rPr lang="it-IT" sz="1200" dirty="0">
                <a:solidFill>
                  <a:schemeClr val="bg2"/>
                </a:solidFill>
                <a:latin typeface="Arial" charset="0"/>
              </a:rPr>
              <a:t>EPJC 71 (2011) 1554</a:t>
            </a:r>
          </a:p>
        </p:txBody>
      </p:sp>
    </p:spTree>
    <p:extLst>
      <p:ext uri="{BB962C8B-B14F-4D97-AF65-F5344CB8AC3E}">
        <p14:creationId xmlns:p14="http://schemas.microsoft.com/office/powerpoint/2010/main" val="170502328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look-elsewhere effect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Consider a search for a </a:t>
            </a:r>
            <a:r>
              <a:rPr lang="en-US" sz="2000" dirty="0">
                <a:solidFill>
                  <a:schemeClr val="accent6"/>
                </a:solidFill>
              </a:rPr>
              <a:t>signal peak </a:t>
            </a:r>
            <a:r>
              <a:rPr lang="en-US" sz="2000" dirty="0"/>
              <a:t>over a background distribution that is smoothly distributed over a wide range</a:t>
            </a:r>
          </a:p>
          <a:p>
            <a:r>
              <a:rPr lang="en-US" sz="2000" dirty="0"/>
              <a:t>You could either:</a:t>
            </a:r>
          </a:p>
          <a:p>
            <a:pPr lvl="1"/>
            <a:r>
              <a:rPr lang="en-US" sz="1800" dirty="0"/>
              <a:t>Know which mass to look at, e.g.: search for a rare decay with a known particle, like </a:t>
            </a:r>
            <a:r>
              <a:rPr lang="en-US" sz="1800" dirty="0" err="1">
                <a:solidFill>
                  <a:srgbClr val="3333CC"/>
                </a:solidFill>
                <a:latin typeface="+mj-lt"/>
              </a:rPr>
              <a:t>B</a:t>
            </a:r>
            <a:r>
              <a:rPr lang="en-US" sz="1800" baseline="-25000" dirty="0" err="1">
                <a:solidFill>
                  <a:srgbClr val="3333CC"/>
                </a:solidFill>
                <a:latin typeface="+mj-lt"/>
              </a:rPr>
              <a:t>s</a:t>
            </a:r>
            <a:r>
              <a:rPr lang="en-US" sz="1800" dirty="0" err="1">
                <a:solidFill>
                  <a:srgbClr val="3333CC"/>
                </a:solidFill>
                <a:latin typeface="+mj-lt"/>
              </a:rPr>
              <a:t>→μμ</a:t>
            </a:r>
            <a:endParaRPr lang="en-US" sz="1800" dirty="0">
              <a:solidFill>
                <a:srgbClr val="3333CC"/>
              </a:solidFill>
              <a:latin typeface="+mj-lt"/>
            </a:endParaRPr>
          </a:p>
          <a:p>
            <a:pPr lvl="1"/>
            <a:r>
              <a:rPr lang="en-US" sz="1800" dirty="0"/>
              <a:t>Search for a peak at an </a:t>
            </a:r>
            <a:r>
              <a:rPr lang="en-US" sz="1800" dirty="0">
                <a:solidFill>
                  <a:schemeClr val="accent2"/>
                </a:solidFill>
              </a:rPr>
              <a:t>unknown mass value</a:t>
            </a:r>
            <a:r>
              <a:rPr lang="en-US" sz="1800" dirty="0"/>
              <a:t>, like for the Higgs boson</a:t>
            </a:r>
          </a:p>
          <a:p>
            <a:r>
              <a:rPr lang="en-US" sz="2000" dirty="0"/>
              <a:t>In the former case it’s easy to compute the peak significance:</a:t>
            </a:r>
          </a:p>
          <a:p>
            <a:pPr lvl="1"/>
            <a:r>
              <a:rPr lang="en-US" sz="1800" dirty="0"/>
              <a:t>Evaluate the test statistics for </a:t>
            </a:r>
            <a:r>
              <a:rPr lang="en-US" sz="1800" i="1" dirty="0">
                <a:solidFill>
                  <a:srgbClr val="3333CC"/>
                </a:solidFill>
                <a:latin typeface="Times New Roman" charset="0"/>
              </a:rPr>
              <a:t>μ </a:t>
            </a:r>
            <a:r>
              <a:rPr lang="en-US" sz="1800" dirty="0">
                <a:solidFill>
                  <a:srgbClr val="3333CC"/>
                </a:solidFill>
                <a:latin typeface="Times New Roman" charset="0"/>
              </a:rPr>
              <a:t>= 0</a:t>
            </a:r>
            <a:r>
              <a:rPr lang="en-US" sz="1800" dirty="0"/>
              <a:t> (background only) at your observed data sample </a:t>
            </a:r>
          </a:p>
          <a:p>
            <a:pPr lvl="1"/>
            <a:r>
              <a:rPr lang="en-US" sz="1600" dirty="0"/>
              <a:t>Evaluate the </a:t>
            </a:r>
            <a:r>
              <a:rPr lang="en-US" sz="1600" i="1" dirty="0">
                <a:solidFill>
                  <a:srgbClr val="3333CC"/>
                </a:solidFill>
                <a:latin typeface="+mj-lt"/>
              </a:rPr>
              <a:t>p</a:t>
            </a:r>
            <a:r>
              <a:rPr lang="en-US" sz="1600" dirty="0">
                <a:solidFill>
                  <a:srgbClr val="3333CC"/>
                </a:solidFill>
              </a:rPr>
              <a:t>-value </a:t>
            </a:r>
            <a:r>
              <a:rPr lang="en-US" sz="1600" dirty="0"/>
              <a:t>according to the expected distribution of your test statistic </a:t>
            </a:r>
            <a:r>
              <a:rPr lang="en-US" sz="1600" i="1" dirty="0">
                <a:solidFill>
                  <a:schemeClr val="accent6"/>
                </a:solidFill>
                <a:latin typeface="+mj-lt"/>
              </a:rPr>
              <a:t>q</a:t>
            </a:r>
            <a:r>
              <a:rPr lang="en-US" sz="1600" i="1" dirty="0"/>
              <a:t> </a:t>
            </a:r>
            <a:r>
              <a:rPr lang="en-US" sz="1600" dirty="0">
                <a:solidFill>
                  <a:srgbClr val="3333CC"/>
                </a:solidFill>
              </a:rPr>
              <a:t>under the background-only hypothesis</a:t>
            </a:r>
            <a:r>
              <a:rPr lang="en-US" sz="1600" dirty="0"/>
              <a:t>, convert it to the equivalent area of a Gaussian tail to obtain the significance level:</a:t>
            </a:r>
          </a:p>
          <a:p>
            <a:pPr lvl="1"/>
            <a:endParaRPr lang="en-US" sz="1800" dirty="0"/>
          </a:p>
          <a:p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pic>
        <p:nvPicPr>
          <p:cNvPr id="7" name="Immagine 15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281458" y="5519776"/>
            <a:ext cx="2378663" cy="437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83532" y="5332146"/>
            <a:ext cx="3018817" cy="81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29901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magine 15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78235" y="5480858"/>
            <a:ext cx="3297993" cy="75757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look-elsewhere effect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/>
              <a:t>In case you search for a peak at an unknown mass, the previous </a:t>
            </a:r>
            <a:r>
              <a:rPr lang="en-US" sz="1600" i="1" dirty="0">
                <a:latin typeface="+mj-lt"/>
              </a:rPr>
              <a:t>p</a:t>
            </a:r>
            <a:r>
              <a:rPr lang="en-US" sz="1600" dirty="0"/>
              <a:t>-value has only a </a:t>
            </a:r>
            <a:r>
              <a:rPr lang="en-US" sz="1600" dirty="0">
                <a:solidFill>
                  <a:schemeClr val="accent6"/>
                </a:solidFill>
              </a:rPr>
              <a:t>local</a:t>
            </a:r>
            <a:r>
              <a:rPr lang="en-US" sz="1600" dirty="0"/>
              <a:t> meaning:</a:t>
            </a:r>
          </a:p>
          <a:p>
            <a:pPr lvl="1"/>
            <a:r>
              <a:rPr lang="en-US" sz="1400" dirty="0"/>
              <a:t>Probability to find a background fluctuation as large as your signal or more at a fixed mass value </a:t>
            </a:r>
            <a:r>
              <a:rPr lang="en-US" sz="1400" i="1" dirty="0">
                <a:solidFill>
                  <a:schemeClr val="accent6"/>
                </a:solidFill>
                <a:latin typeface="+mj-lt"/>
              </a:rPr>
              <a:t>m</a:t>
            </a:r>
            <a:r>
              <a:rPr lang="en-US" sz="1400" dirty="0"/>
              <a:t>:</a:t>
            </a:r>
          </a:p>
          <a:p>
            <a:pPr lvl="1"/>
            <a:endParaRPr lang="en-US" sz="1400" dirty="0"/>
          </a:p>
          <a:p>
            <a:pPr lvl="1"/>
            <a:endParaRPr lang="en-US" sz="1400" dirty="0"/>
          </a:p>
          <a:p>
            <a:pPr lvl="1"/>
            <a:r>
              <a:rPr lang="en-US" sz="1400" dirty="0"/>
              <a:t>We need the probability to find a background fluctuation at least as large as your signal at </a:t>
            </a:r>
            <a:r>
              <a:rPr lang="en-US" sz="1400" b="1" dirty="0">
                <a:solidFill>
                  <a:schemeClr val="accent2"/>
                </a:solidFill>
              </a:rPr>
              <a:t>any </a:t>
            </a:r>
            <a:r>
              <a:rPr lang="en-US" sz="1400" dirty="0"/>
              <a:t>mass value (</a:t>
            </a:r>
            <a:r>
              <a:rPr lang="en-US" sz="1400" dirty="0">
                <a:solidFill>
                  <a:schemeClr val="accent6"/>
                </a:solidFill>
              </a:rPr>
              <a:t>global</a:t>
            </a:r>
            <a:r>
              <a:rPr lang="en-US" sz="1400" dirty="0"/>
              <a:t>)</a:t>
            </a:r>
          </a:p>
          <a:p>
            <a:pPr lvl="1"/>
            <a:r>
              <a:rPr lang="en-US" sz="1400" dirty="0"/>
              <a:t>local </a:t>
            </a:r>
            <a:r>
              <a:rPr lang="en-US" sz="1400" i="1" dirty="0">
                <a:latin typeface="+mj-lt"/>
              </a:rPr>
              <a:t>p</a:t>
            </a:r>
            <a:r>
              <a:rPr lang="en-US" sz="1400" dirty="0"/>
              <a:t>-value would be an overestimate of the global </a:t>
            </a:r>
            <a:r>
              <a:rPr lang="en-US" sz="1400" i="1" dirty="0">
                <a:latin typeface="+mj-lt"/>
              </a:rPr>
              <a:t>p</a:t>
            </a:r>
            <a:r>
              <a:rPr lang="en-US" sz="1400" dirty="0"/>
              <a:t>-value </a:t>
            </a:r>
          </a:p>
          <a:p>
            <a:r>
              <a:rPr lang="en-US" sz="1600" dirty="0"/>
              <a:t>The chance that an over-fluctuation occurs on </a:t>
            </a:r>
            <a:r>
              <a:rPr lang="en-US" sz="1600" dirty="0">
                <a:solidFill>
                  <a:srgbClr val="3333CC"/>
                </a:solidFill>
              </a:rPr>
              <a:t>at least one mass value </a:t>
            </a:r>
            <a:r>
              <a:rPr lang="en-US" sz="1600" dirty="0"/>
              <a:t>increases with the searched range</a:t>
            </a:r>
          </a:p>
          <a:p>
            <a:r>
              <a:rPr lang="en-US" sz="1600" dirty="0">
                <a:solidFill>
                  <a:srgbClr val="800000"/>
                </a:solidFill>
              </a:rPr>
              <a:t>Magnitude of the effect</a:t>
            </a:r>
            <a:r>
              <a:rPr lang="en-US" sz="1600" dirty="0"/>
              <a:t>: </a:t>
            </a:r>
          </a:p>
          <a:p>
            <a:pPr lvl="1"/>
            <a:r>
              <a:rPr lang="en-US" sz="1400" dirty="0"/>
              <a:t>Roughly proportional to the </a:t>
            </a:r>
            <a:r>
              <a:rPr lang="en-US" sz="1400" dirty="0">
                <a:solidFill>
                  <a:srgbClr val="3333CC"/>
                </a:solidFill>
              </a:rPr>
              <a:t>ratio of resolution over the search range</a:t>
            </a:r>
            <a:r>
              <a:rPr lang="en-US" sz="1400" dirty="0"/>
              <a:t>, also depending on the significance of the peak</a:t>
            </a:r>
          </a:p>
          <a:p>
            <a:pPr lvl="1"/>
            <a:r>
              <a:rPr lang="en-US" sz="1400" dirty="0"/>
              <a:t>Better resolution = less chance to have more events compatible with the same mass value</a:t>
            </a:r>
          </a:p>
          <a:p>
            <a:r>
              <a:rPr lang="en-US" sz="1600" dirty="0"/>
              <a:t>Possible approach: let also </a:t>
            </a:r>
            <a:r>
              <a:rPr lang="en-US" sz="1600" i="1" dirty="0">
                <a:solidFill>
                  <a:srgbClr val="3333CC"/>
                </a:solidFill>
                <a:latin typeface="+mj-lt"/>
              </a:rPr>
              <a:t>m</a:t>
            </a:r>
            <a:r>
              <a:rPr lang="en-US" sz="1600" dirty="0"/>
              <a:t> fluctuate in the test statistics fit:</a:t>
            </a:r>
          </a:p>
          <a:p>
            <a:endParaRPr lang="en-US" sz="1600" dirty="0"/>
          </a:p>
          <a:p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3245141" y="5542850"/>
            <a:ext cx="245746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Note: for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μ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=0</a:t>
            </a:r>
            <a:br>
              <a:rPr lang="en-US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en-US" sz="1400" i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L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doesn’t depend on </a:t>
            </a:r>
            <a:r>
              <a:rPr lang="en-US" sz="1400" i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m</a:t>
            </a:r>
            <a:br>
              <a:rPr lang="en-US" sz="1400" i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Wilks’ theorem doesn’t apply</a:t>
            </a:r>
          </a:p>
        </p:txBody>
      </p:sp>
      <p:sp>
        <p:nvSpPr>
          <p:cNvPr id="13" name="Line 75"/>
          <p:cNvSpPr>
            <a:spLocks noChangeShapeType="1"/>
          </p:cNvSpPr>
          <p:nvPr/>
        </p:nvSpPr>
        <p:spPr bwMode="auto">
          <a:xfrm flipH="1">
            <a:off x="3018361" y="5802528"/>
            <a:ext cx="226780" cy="9144"/>
          </a:xfrm>
          <a:prstGeom prst="line">
            <a:avLst/>
          </a:prstGeom>
          <a:noFill/>
          <a:ln w="19050" cmpd="sng">
            <a:solidFill>
              <a:schemeClr val="accent1">
                <a:lumMod val="50000"/>
              </a:schemeClr>
            </a:solidFill>
            <a:round/>
            <a:headEnd/>
            <a:tailEnd type="triangle" w="med" len="lg"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8000"/>
              </a:solidFill>
            </a:endParaRPr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94135" y="5480858"/>
            <a:ext cx="2624226" cy="757570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018361" y="1964667"/>
            <a:ext cx="3507500" cy="72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498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Estimate LEE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1600" dirty="0"/>
                  <a:t>The effect can be evaluated with brute-force Toy Monte Carlo:</a:t>
                </a:r>
              </a:p>
              <a:p>
                <a:pPr lvl="1"/>
                <a:r>
                  <a:rPr lang="en-US" sz="1200" dirty="0"/>
                  <a:t>Run </a:t>
                </a:r>
                <a:r>
                  <a:rPr lang="en-US" sz="1200" i="1" dirty="0">
                    <a:solidFill>
                      <a:schemeClr val="accent6"/>
                    </a:solidFill>
                    <a:latin typeface="+mj-lt"/>
                  </a:rPr>
                  <a:t>N</a:t>
                </a:r>
                <a:r>
                  <a:rPr lang="en-US" sz="1200" dirty="0"/>
                  <a:t> experiments with </a:t>
                </a:r>
                <a:r>
                  <a:rPr lang="en-US" sz="1200" dirty="0">
                    <a:solidFill>
                      <a:srgbClr val="3333CC"/>
                    </a:solidFill>
                  </a:rPr>
                  <a:t>background-only</a:t>
                </a:r>
                <a:endParaRPr lang="en-US" sz="1200" dirty="0"/>
              </a:p>
              <a:p>
                <a:pPr lvl="1"/>
                <a:r>
                  <a:rPr lang="en-US" sz="1200" dirty="0"/>
                  <a:t>Find the maximum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it-IT" sz="120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it-IT" sz="1200" i="1" smtClean="0">
                            <a:solidFill>
                              <a:schemeClr val="accent6"/>
                            </a:solidFill>
                            <a:latin typeface="Cambria Math" charset="0"/>
                          </a:rPr>
                          <m:t>𝑞</m:t>
                        </m:r>
                      </m:e>
                    </m:acc>
                    <m:r>
                      <a:rPr lang="it-IT" sz="1200" b="0" i="1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sz="1200" dirty="0"/>
                  <a:t>of the test statistic </a:t>
                </a:r>
                <a:r>
                  <a:rPr lang="en-US" sz="1200" i="1" dirty="0">
                    <a:solidFill>
                      <a:schemeClr val="accent6"/>
                    </a:solidFill>
                    <a:latin typeface="+mj-lt"/>
                  </a:rPr>
                  <a:t>q</a:t>
                </a:r>
                <a:r>
                  <a:rPr lang="en-US" sz="1200" dirty="0"/>
                  <a:t> in the entire search range</a:t>
                </a:r>
              </a:p>
              <a:p>
                <a:pPr lvl="1"/>
                <a:r>
                  <a:rPr lang="en-US" sz="1200" dirty="0"/>
                  <a:t>Determine its distribution, hence compute the observed global </a:t>
                </a:r>
                <a:r>
                  <a:rPr lang="en-US" sz="1200" i="1" dirty="0">
                    <a:latin typeface="+mj-lt"/>
                  </a:rPr>
                  <a:t>p</a:t>
                </a:r>
                <a:r>
                  <a:rPr lang="en-US" sz="1200" dirty="0"/>
                  <a:t>-value</a:t>
                </a:r>
              </a:p>
              <a:p>
                <a:pPr lvl="1"/>
                <a:r>
                  <a:rPr lang="en-US" sz="1200" dirty="0"/>
                  <a:t>Requires </a:t>
                </a:r>
                <a:r>
                  <a:rPr lang="en-US" sz="1200" dirty="0">
                    <a:solidFill>
                      <a:srgbClr val="3333CC"/>
                    </a:solidFill>
                  </a:rPr>
                  <a:t>very</a:t>
                </a:r>
                <a:r>
                  <a:rPr lang="en-US" sz="1200" dirty="0"/>
                  <a:t> </a:t>
                </a:r>
                <a:r>
                  <a:rPr lang="en-US" sz="1200" dirty="0">
                    <a:solidFill>
                      <a:srgbClr val="3333CC"/>
                    </a:solidFill>
                  </a:rPr>
                  <a:t>large toy Monte Carlo samples</a:t>
                </a:r>
                <a:r>
                  <a:rPr lang="en-US" sz="1200" dirty="0"/>
                  <a:t> (</a:t>
                </a:r>
                <a:r>
                  <a:rPr lang="en-US" sz="1200" dirty="0">
                    <a:solidFill>
                      <a:srgbClr val="3333CC"/>
                    </a:solidFill>
                    <a:latin typeface="+mj-lt"/>
                  </a:rPr>
                  <a:t>5</a:t>
                </a:r>
                <a:r>
                  <a:rPr lang="en-US" sz="1200" i="1" dirty="0">
                    <a:solidFill>
                      <a:srgbClr val="3333CC"/>
                    </a:solidFill>
                    <a:latin typeface="+mj-lt"/>
                  </a:rPr>
                  <a:t>σ</a:t>
                </a:r>
                <a:r>
                  <a:rPr lang="en-US" sz="1200" dirty="0"/>
                  <a:t>: </a:t>
                </a:r>
                <a:r>
                  <a:rPr lang="en-US" sz="1200" i="1" dirty="0">
                    <a:solidFill>
                      <a:srgbClr val="3333CC"/>
                    </a:solidFill>
                    <a:latin typeface="+mj-lt"/>
                    <a:sym typeface="Symbol" charset="2"/>
                  </a:rPr>
                  <a:t>p</a:t>
                </a:r>
                <a:r>
                  <a:rPr lang="en-US" sz="1200" dirty="0">
                    <a:solidFill>
                      <a:srgbClr val="3333CC"/>
                    </a:solidFill>
                    <a:latin typeface="+mj-lt"/>
                    <a:sym typeface="Symbol" charset="2"/>
                  </a:rPr>
                  <a:t> = 2.87 ⨉ 10</a:t>
                </a:r>
                <a:r>
                  <a:rPr lang="en-US" sz="1200" baseline="30000" dirty="0">
                    <a:solidFill>
                      <a:srgbClr val="3333CC"/>
                    </a:solidFill>
                    <a:latin typeface="+mj-lt"/>
                    <a:sym typeface="Symbol" charset="2"/>
                  </a:rPr>
                  <a:t>−7</a:t>
                </a:r>
                <a:r>
                  <a:rPr lang="en-US" sz="1200" dirty="0">
                    <a:sym typeface="Symbol" charset="2"/>
                  </a:rPr>
                  <a:t>)</a:t>
                </a:r>
              </a:p>
              <a:p>
                <a:r>
                  <a:rPr lang="en-US" sz="1600" dirty="0">
                    <a:solidFill>
                      <a:schemeClr val="accent6"/>
                    </a:solidFill>
                  </a:rPr>
                  <a:t>Approximate evaluation </a:t>
                </a:r>
                <a:r>
                  <a:rPr lang="en-US" sz="1600" dirty="0"/>
                  <a:t>based on local </a:t>
                </a:r>
                <a:r>
                  <a:rPr lang="en-US" sz="1600" i="1" dirty="0">
                    <a:latin typeface="+mj-lt"/>
                  </a:rPr>
                  <a:t>p</a:t>
                </a:r>
                <a:r>
                  <a:rPr lang="en-US" sz="1600" dirty="0"/>
                  <a:t>-value, times </a:t>
                </a:r>
                <a:r>
                  <a:rPr lang="en-US" sz="1600" dirty="0">
                    <a:solidFill>
                      <a:schemeClr val="accent6"/>
                    </a:solidFill>
                  </a:rPr>
                  <a:t>correction factors</a:t>
                </a:r>
                <a:br>
                  <a:rPr lang="en-US" sz="1600" dirty="0">
                    <a:solidFill>
                      <a:schemeClr val="accent6"/>
                    </a:solidFill>
                  </a:rPr>
                </a:br>
                <a:r>
                  <a:rPr lang="en-US" sz="1600" dirty="0"/>
                  <a:t>(“trial factors”, </a:t>
                </a:r>
                <a:r>
                  <a:rPr lang="en-US" sz="1400" dirty="0">
                    <a:solidFill>
                      <a:schemeClr val="bg2"/>
                    </a:solidFill>
                  </a:rPr>
                  <a:t>Gross and </a:t>
                </a:r>
                <a:r>
                  <a:rPr lang="en-US" sz="1400" dirty="0" err="1">
                    <a:solidFill>
                      <a:schemeClr val="bg2"/>
                    </a:solidFill>
                  </a:rPr>
                  <a:t>Vitells</a:t>
                </a:r>
                <a:r>
                  <a:rPr lang="en-US" sz="1400" dirty="0">
                    <a:solidFill>
                      <a:schemeClr val="bg2"/>
                    </a:solidFill>
                  </a:rPr>
                  <a:t>, EPJC 70:525-530,2010</a:t>
                </a:r>
                <a:r>
                  <a:rPr lang="en-US" sz="1400" dirty="0"/>
                  <a:t>)</a:t>
                </a:r>
              </a:p>
              <a:p>
                <a:pPr lvl="1">
                  <a:buFontTx/>
                  <a:buNone/>
                </a:pPr>
                <a:endParaRPr lang="en-US" sz="1100" dirty="0">
                  <a:solidFill>
                    <a:schemeClr val="bg2"/>
                  </a:solidFill>
                </a:endParaRPr>
              </a:p>
              <a:p>
                <a:endParaRPr lang="en-US" sz="1200" dirty="0">
                  <a:latin typeface="Times New Roman" charset="0"/>
                </a:endParaRPr>
              </a:p>
              <a:p>
                <a:pPr>
                  <a:buFontTx/>
                  <a:buNone/>
                </a:pPr>
                <a:endParaRPr lang="en-US" sz="1200" dirty="0">
                  <a:latin typeface="Times New Roman" charset="0"/>
                </a:endParaRPr>
              </a:p>
              <a:p>
                <a:pPr>
                  <a:buFontTx/>
                  <a:buNone/>
                </a:pPr>
                <a:endParaRPr lang="en-US" sz="1600" dirty="0">
                  <a:latin typeface="Times New Roman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125538"/>
                <a:ext cx="7772400" cy="1843955"/>
              </a:xfrm>
              <a:blipFill rotWithShape="0">
                <a:blip r:embed="rId3"/>
                <a:stretch>
                  <a:fillRect l="-314" t="-99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grpSp>
        <p:nvGrpSpPr>
          <p:cNvPr id="28" name="Group 40"/>
          <p:cNvGrpSpPr>
            <a:grpSpLocks/>
          </p:cNvGrpSpPr>
          <p:nvPr/>
        </p:nvGrpSpPr>
        <p:grpSpPr bwMode="auto">
          <a:xfrm>
            <a:off x="82376" y="3437355"/>
            <a:ext cx="4138115" cy="3305716"/>
            <a:chOff x="295" y="845"/>
            <a:chExt cx="3129" cy="2235"/>
          </a:xfrm>
          <a:solidFill>
            <a:schemeClr val="bg1"/>
          </a:solidFill>
        </p:grpSpPr>
        <p:pic>
          <p:nvPicPr>
            <p:cNvPr id="29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" y="845"/>
              <a:ext cx="3129" cy="2235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Rectangle 19"/>
            <p:cNvSpPr>
              <a:spLocks noChangeArrowheads="1"/>
            </p:cNvSpPr>
            <p:nvPr/>
          </p:nvSpPr>
          <p:spPr bwMode="auto">
            <a:xfrm>
              <a:off x="431" y="2478"/>
              <a:ext cx="227" cy="27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32" name="Group 38"/>
            <p:cNvGrpSpPr>
              <a:grpSpLocks/>
            </p:cNvGrpSpPr>
            <p:nvPr/>
          </p:nvGrpSpPr>
          <p:grpSpPr bwMode="auto">
            <a:xfrm>
              <a:off x="295" y="2387"/>
              <a:ext cx="1134" cy="504"/>
              <a:chOff x="295" y="2387"/>
              <a:chExt cx="1134" cy="504"/>
            </a:xfrm>
            <a:grpFill/>
          </p:grpSpPr>
          <p:sp>
            <p:nvSpPr>
              <p:cNvPr id="33" name="Line 22"/>
              <p:cNvSpPr>
                <a:spLocks noChangeShapeType="1"/>
              </p:cNvSpPr>
              <p:nvPr/>
            </p:nvSpPr>
            <p:spPr bwMode="auto">
              <a:xfrm>
                <a:off x="521" y="2776"/>
                <a:ext cx="136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Text Box 23"/>
              <p:cNvSpPr txBox="1">
                <a:spLocks noChangeArrowheads="1"/>
              </p:cNvSpPr>
              <p:nvPr/>
            </p:nvSpPr>
            <p:spPr bwMode="auto">
              <a:xfrm>
                <a:off x="295" y="2662"/>
                <a:ext cx="226" cy="229"/>
              </a:xfrm>
              <a:prstGeom prst="rect">
                <a:avLst/>
              </a:prstGeom>
              <a:grp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Verdana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CA" sz="1600" i="1" dirty="0">
                    <a:latin typeface="+mj-lt"/>
                  </a:rPr>
                  <a:t>u</a:t>
                </a:r>
                <a:endParaRPr lang="en-US" sz="1600" i="1" dirty="0">
                  <a:latin typeface="+mj-lt"/>
                </a:endParaRPr>
              </a:p>
            </p:txBody>
          </p:sp>
          <p:sp>
            <p:nvSpPr>
              <p:cNvPr id="35" name="Line 27"/>
              <p:cNvSpPr>
                <a:spLocks noChangeShapeType="1"/>
              </p:cNvSpPr>
              <p:nvPr/>
            </p:nvSpPr>
            <p:spPr bwMode="auto">
              <a:xfrm flipH="1" flipV="1">
                <a:off x="1247" y="2387"/>
                <a:ext cx="182" cy="4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pic>
        <p:nvPicPr>
          <p:cNvPr id="17" name="Immagine 24"/>
          <p:cNvPicPr>
            <a:picLocks noChangeAspect="1"/>
          </p:cNvPicPr>
          <p:nvPr/>
        </p:nvPicPr>
        <p:blipFill rotWithShape="1">
          <a:blip r:embed="rId5"/>
          <a:srcRect b="12099"/>
          <a:stretch/>
        </p:blipFill>
        <p:spPr bwMode="auto">
          <a:xfrm>
            <a:off x="5013027" y="4226406"/>
            <a:ext cx="4130973" cy="231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CasellaDiTesto 17"/>
          <p:cNvSpPr txBox="1"/>
          <p:nvPr/>
        </p:nvSpPr>
        <p:spPr>
          <a:xfrm>
            <a:off x="8145463" y="5233988"/>
            <a:ext cx="8794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dirty="0" err="1">
                <a:solidFill>
                  <a:srgbClr val="FF0000"/>
                </a:solidFill>
                <a:latin typeface="+mn-lt"/>
              </a:rPr>
              <a:t>Toy</a:t>
            </a:r>
            <a:r>
              <a:rPr lang="it-IT" dirty="0">
                <a:solidFill>
                  <a:srgbClr val="FF0000"/>
                </a:solidFill>
                <a:latin typeface="+mn-lt"/>
              </a:rPr>
              <a:t> MC</a:t>
            </a:r>
          </a:p>
          <a:p>
            <a:pPr>
              <a:defRPr/>
            </a:pPr>
            <a:r>
              <a:rPr lang="it-IT" dirty="0" err="1">
                <a:solidFill>
                  <a:schemeClr val="accent2"/>
                </a:solidFill>
                <a:latin typeface="+mn-lt"/>
              </a:rPr>
              <a:t>Scaling</a:t>
            </a:r>
            <a:endParaRPr lang="it-IT" dirty="0">
              <a:solidFill>
                <a:schemeClr val="accent2"/>
              </a:solidFill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ttangolo 36"/>
              <p:cNvSpPr/>
              <p:nvPr/>
            </p:nvSpPr>
            <p:spPr>
              <a:xfrm>
                <a:off x="5252585" y="2874165"/>
                <a:ext cx="3854063" cy="73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14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40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400" b="0" i="1" smtClean="0">
                                <a:solidFill>
                                  <a:schemeClr val="accent2"/>
                                </a:solidFill>
                                <a:latin typeface="Cambria Math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it-IT" sz="1400" b="0" i="1" smtClean="0">
                                <a:solidFill>
                                  <a:schemeClr val="accent2"/>
                                </a:solidFill>
                                <a:latin typeface="Cambria Math" charset="0"/>
                              </a:rPr>
                              <m:t>𝑢</m:t>
                            </m:r>
                          </m:sub>
                        </m:sSub>
                      </m:e>
                    </m:d>
                    <m:r>
                      <a:rPr lang="it-IT" sz="1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sz="1400" dirty="0">
                    <a:latin typeface="+mn-lt"/>
                  </a:rPr>
                  <a:t>is the average number of </a:t>
                </a:r>
                <a:r>
                  <a:rPr lang="en-US" sz="1400" dirty="0">
                    <a:solidFill>
                      <a:schemeClr val="accent6"/>
                    </a:solidFill>
                    <a:latin typeface="+mn-lt"/>
                  </a:rPr>
                  <a:t>up-crossings</a:t>
                </a:r>
                <a:r>
                  <a:rPr lang="en-US" sz="1400" dirty="0">
                    <a:latin typeface="+mn-lt"/>
                  </a:rPr>
                  <a:t> of the test statistic, can be evaluated at some lower reference level (toy MC) and scaled by:</a:t>
                </a:r>
                <a:endParaRPr lang="en-US" sz="1400" dirty="0">
                  <a:solidFill>
                    <a:schemeClr val="bg2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37" name="Rettangolo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2585" y="2874165"/>
                <a:ext cx="3854063" cy="738664"/>
              </a:xfrm>
              <a:prstGeom prst="rect">
                <a:avLst/>
              </a:prstGeom>
              <a:blipFill rotWithShape="0">
                <a:blip r:embed="rId6"/>
                <a:stretch>
                  <a:fillRect l="-475" t="-33607" b="-737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Line 75"/>
          <p:cNvSpPr>
            <a:spLocks noChangeShapeType="1"/>
          </p:cNvSpPr>
          <p:nvPr/>
        </p:nvSpPr>
        <p:spPr bwMode="auto">
          <a:xfrm flipH="1">
            <a:off x="6562656" y="1780402"/>
            <a:ext cx="337871" cy="9144"/>
          </a:xfrm>
          <a:prstGeom prst="line">
            <a:avLst/>
          </a:prstGeom>
          <a:noFill/>
          <a:ln w="19050" cmpd="sng">
            <a:solidFill>
              <a:schemeClr val="accent1">
                <a:lumMod val="50000"/>
              </a:schemeClr>
            </a:solidFill>
            <a:round/>
            <a:headEnd/>
            <a:tailEnd type="triangle" w="med" len="lg"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8000"/>
              </a:solidFill>
            </a:endParaRPr>
          </a:p>
        </p:txBody>
      </p:sp>
      <p:sp>
        <p:nvSpPr>
          <p:cNvPr id="40" name="CasellaDiTesto 39"/>
          <p:cNvSpPr txBox="1"/>
          <p:nvPr/>
        </p:nvSpPr>
        <p:spPr>
          <a:xfrm>
            <a:off x="67006" y="5573946"/>
            <a:ext cx="5854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dirty="0" err="1"/>
              <a:t>q</a:t>
            </a:r>
            <a:r>
              <a:rPr lang="it-IT" dirty="0"/>
              <a:t>(</a:t>
            </a:r>
            <a:r>
              <a:rPr lang="it-IT" i="1" dirty="0"/>
              <a:t>m</a:t>
            </a:r>
            <a:r>
              <a:rPr lang="it-IT" dirty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CasellaDiTesto 41"/>
              <p:cNvSpPr txBox="1"/>
              <p:nvPr/>
            </p:nvSpPr>
            <p:spPr>
              <a:xfrm>
                <a:off x="1444959" y="5718077"/>
                <a:ext cx="42275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it-IT" b="0" i="1" smtClean="0">
                              <a:latin typeface="Cambria Math" charset="0"/>
                            </a:rPr>
                            <m:t>𝑞</m:t>
                          </m:r>
                        </m:e>
                      </m:acc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42" name="CasellaDiTesto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4959" y="5718077"/>
                <a:ext cx="422752" cy="246221"/>
              </a:xfrm>
              <a:prstGeom prst="rect">
                <a:avLst/>
              </a:prstGeom>
              <a:blipFill rotWithShape="0">
                <a:blip r:embed="rId7"/>
                <a:stretch>
                  <a:fillRect t="-15000" r="-36232" b="-275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3" name="Immagine 42"/>
          <p:cNvPicPr>
            <a:picLocks noChangeAspect="1"/>
          </p:cNvPicPr>
          <p:nvPr/>
        </p:nvPicPr>
        <p:blipFill>
          <a:blip r:embed="rId8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028696" y="1580802"/>
            <a:ext cx="1669952" cy="417488"/>
          </a:xfrm>
          <a:prstGeom prst="rect">
            <a:avLst/>
          </a:prstGeom>
        </p:spPr>
      </p:pic>
      <p:pic>
        <p:nvPicPr>
          <p:cNvPr id="45" name="Immagine 44"/>
          <p:cNvPicPr>
            <a:picLocks noChangeAspect="1"/>
          </p:cNvPicPr>
          <p:nvPr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1819" y="2883444"/>
            <a:ext cx="4650652" cy="596521"/>
          </a:xfrm>
          <a:prstGeom prst="rect">
            <a:avLst/>
          </a:prstGeom>
        </p:spPr>
      </p:pic>
      <p:sp>
        <p:nvSpPr>
          <p:cNvPr id="27" name="Figura a mano libera 26"/>
          <p:cNvSpPr/>
          <p:nvPr/>
        </p:nvSpPr>
        <p:spPr bwMode="auto">
          <a:xfrm>
            <a:off x="2921596" y="3362264"/>
            <a:ext cx="2775858" cy="605098"/>
          </a:xfrm>
          <a:custGeom>
            <a:avLst/>
            <a:gdLst>
              <a:gd name="connsiteX0" fmla="*/ 0 w 2784932"/>
              <a:gd name="connsiteY0" fmla="*/ 0 h 620485"/>
              <a:gd name="connsiteX1" fmla="*/ 244929 w 2784932"/>
              <a:gd name="connsiteY1" fmla="*/ 187778 h 620485"/>
              <a:gd name="connsiteX2" fmla="*/ 1061357 w 2784932"/>
              <a:gd name="connsiteY2" fmla="*/ 244928 h 620485"/>
              <a:gd name="connsiteX3" fmla="*/ 1461407 w 2784932"/>
              <a:gd name="connsiteY3" fmla="*/ 538843 h 620485"/>
              <a:gd name="connsiteX4" fmla="*/ 2694215 w 2784932"/>
              <a:gd name="connsiteY4" fmla="*/ 604157 h 620485"/>
              <a:gd name="connsiteX5" fmla="*/ 2694215 w 2784932"/>
              <a:gd name="connsiteY5" fmla="*/ 620485 h 620485"/>
              <a:gd name="connsiteX0" fmla="*/ 0 w 2865992"/>
              <a:gd name="connsiteY0" fmla="*/ 0 h 800099"/>
              <a:gd name="connsiteX1" fmla="*/ 244929 w 2865992"/>
              <a:gd name="connsiteY1" fmla="*/ 187778 h 800099"/>
              <a:gd name="connsiteX2" fmla="*/ 1061357 w 2865992"/>
              <a:gd name="connsiteY2" fmla="*/ 244928 h 800099"/>
              <a:gd name="connsiteX3" fmla="*/ 1461407 w 2865992"/>
              <a:gd name="connsiteY3" fmla="*/ 538843 h 800099"/>
              <a:gd name="connsiteX4" fmla="*/ 2694215 w 2865992"/>
              <a:gd name="connsiteY4" fmla="*/ 604157 h 800099"/>
              <a:gd name="connsiteX5" fmla="*/ 2857501 w 2865992"/>
              <a:gd name="connsiteY5" fmla="*/ 800099 h 800099"/>
              <a:gd name="connsiteX0" fmla="*/ 0 w 2694215"/>
              <a:gd name="connsiteY0" fmla="*/ 0 h 604157"/>
              <a:gd name="connsiteX1" fmla="*/ 244929 w 2694215"/>
              <a:gd name="connsiteY1" fmla="*/ 187778 h 604157"/>
              <a:gd name="connsiteX2" fmla="*/ 1061357 w 2694215"/>
              <a:gd name="connsiteY2" fmla="*/ 244928 h 604157"/>
              <a:gd name="connsiteX3" fmla="*/ 1461407 w 2694215"/>
              <a:gd name="connsiteY3" fmla="*/ 538843 h 604157"/>
              <a:gd name="connsiteX4" fmla="*/ 2694215 w 2694215"/>
              <a:gd name="connsiteY4" fmla="*/ 604157 h 604157"/>
              <a:gd name="connsiteX0" fmla="*/ 0 w 2775858"/>
              <a:gd name="connsiteY0" fmla="*/ 0 h 604157"/>
              <a:gd name="connsiteX1" fmla="*/ 244929 w 2775858"/>
              <a:gd name="connsiteY1" fmla="*/ 187778 h 604157"/>
              <a:gd name="connsiteX2" fmla="*/ 1061357 w 2775858"/>
              <a:gd name="connsiteY2" fmla="*/ 244928 h 604157"/>
              <a:gd name="connsiteX3" fmla="*/ 1461407 w 2775858"/>
              <a:gd name="connsiteY3" fmla="*/ 538843 h 604157"/>
              <a:gd name="connsiteX4" fmla="*/ 2775858 w 2775858"/>
              <a:gd name="connsiteY4" fmla="*/ 604157 h 604157"/>
              <a:gd name="connsiteX0" fmla="*/ 0 w 2775858"/>
              <a:gd name="connsiteY0" fmla="*/ 0 h 605394"/>
              <a:gd name="connsiteX1" fmla="*/ 244929 w 2775858"/>
              <a:gd name="connsiteY1" fmla="*/ 187778 h 605394"/>
              <a:gd name="connsiteX2" fmla="*/ 1061357 w 2775858"/>
              <a:gd name="connsiteY2" fmla="*/ 244928 h 605394"/>
              <a:gd name="connsiteX3" fmla="*/ 1461407 w 2775858"/>
              <a:gd name="connsiteY3" fmla="*/ 538843 h 605394"/>
              <a:gd name="connsiteX4" fmla="*/ 2775858 w 2775858"/>
              <a:gd name="connsiteY4" fmla="*/ 604157 h 605394"/>
              <a:gd name="connsiteX0" fmla="*/ 0 w 2775858"/>
              <a:gd name="connsiteY0" fmla="*/ 0 h 608413"/>
              <a:gd name="connsiteX1" fmla="*/ 244929 w 2775858"/>
              <a:gd name="connsiteY1" fmla="*/ 187778 h 608413"/>
              <a:gd name="connsiteX2" fmla="*/ 1061357 w 2775858"/>
              <a:gd name="connsiteY2" fmla="*/ 244928 h 608413"/>
              <a:gd name="connsiteX3" fmla="*/ 1461407 w 2775858"/>
              <a:gd name="connsiteY3" fmla="*/ 538843 h 608413"/>
              <a:gd name="connsiteX4" fmla="*/ 2775858 w 2775858"/>
              <a:gd name="connsiteY4" fmla="*/ 604157 h 608413"/>
              <a:gd name="connsiteX0" fmla="*/ 0 w 2775858"/>
              <a:gd name="connsiteY0" fmla="*/ 0 h 608413"/>
              <a:gd name="connsiteX1" fmla="*/ 244929 w 2775858"/>
              <a:gd name="connsiteY1" fmla="*/ 187778 h 608413"/>
              <a:gd name="connsiteX2" fmla="*/ 1061357 w 2775858"/>
              <a:gd name="connsiteY2" fmla="*/ 244928 h 608413"/>
              <a:gd name="connsiteX3" fmla="*/ 1461407 w 2775858"/>
              <a:gd name="connsiteY3" fmla="*/ 538843 h 608413"/>
              <a:gd name="connsiteX4" fmla="*/ 2775858 w 2775858"/>
              <a:gd name="connsiteY4" fmla="*/ 604157 h 608413"/>
              <a:gd name="connsiteX0" fmla="*/ 0 w 2775858"/>
              <a:gd name="connsiteY0" fmla="*/ 0 h 605098"/>
              <a:gd name="connsiteX1" fmla="*/ 244929 w 2775858"/>
              <a:gd name="connsiteY1" fmla="*/ 187778 h 605098"/>
              <a:gd name="connsiteX2" fmla="*/ 1069521 w 2775858"/>
              <a:gd name="connsiteY2" fmla="*/ 285749 h 605098"/>
              <a:gd name="connsiteX3" fmla="*/ 1461407 w 2775858"/>
              <a:gd name="connsiteY3" fmla="*/ 538843 h 605098"/>
              <a:gd name="connsiteX4" fmla="*/ 2775858 w 2775858"/>
              <a:gd name="connsiteY4" fmla="*/ 604157 h 605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5858" h="605098">
                <a:moveTo>
                  <a:pt x="0" y="0"/>
                </a:moveTo>
                <a:cubicBezTo>
                  <a:pt x="34018" y="73478"/>
                  <a:pt x="66676" y="140153"/>
                  <a:pt x="244929" y="187778"/>
                </a:cubicBezTo>
                <a:cubicBezTo>
                  <a:pt x="423182" y="235403"/>
                  <a:pt x="891267" y="194581"/>
                  <a:pt x="1069521" y="285749"/>
                </a:cubicBezTo>
                <a:cubicBezTo>
                  <a:pt x="1247775" y="376917"/>
                  <a:pt x="1177018" y="485775"/>
                  <a:pt x="1461407" y="538843"/>
                </a:cubicBezTo>
                <a:cubicBezTo>
                  <a:pt x="1745796" y="591911"/>
                  <a:pt x="2469697" y="609599"/>
                  <a:pt x="2775858" y="604157"/>
                </a:cubicBezTo>
              </a:path>
            </a:pathLst>
          </a:custGeom>
          <a:noFill/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med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47" name="Immagine 46"/>
          <p:cNvPicPr>
            <a:picLocks noChangeAspect="1"/>
          </p:cNvPicPr>
          <p:nvPr/>
        </p:nvPicPr>
        <p:blipFill>
          <a:blip r:embed="rId10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916702" y="3665277"/>
            <a:ext cx="2726976" cy="472340"/>
          </a:xfrm>
          <a:prstGeom prst="rect">
            <a:avLst/>
          </a:prstGeom>
        </p:spPr>
      </p:pic>
      <p:sp>
        <p:nvSpPr>
          <p:cNvPr id="49" name="Rettangolo 48"/>
          <p:cNvSpPr/>
          <p:nvPr/>
        </p:nvSpPr>
        <p:spPr>
          <a:xfrm>
            <a:off x="8657471" y="6361168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i="1"/>
              <a:t>q</a:t>
            </a:r>
            <a:endParaRPr lang="it-IT" dirty="0"/>
          </a:p>
        </p:txBody>
      </p:sp>
      <p:sp>
        <p:nvSpPr>
          <p:cNvPr id="50" name="CasellaDiTesto 49"/>
          <p:cNvSpPr txBox="1"/>
          <p:nvPr/>
        </p:nvSpPr>
        <p:spPr>
          <a:xfrm>
            <a:off x="8076972" y="4337851"/>
            <a:ext cx="94796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i="1" dirty="0" err="1">
                <a:solidFill>
                  <a:srgbClr val="FF0000"/>
                </a:solidFill>
              </a:rPr>
              <a:t>f</a:t>
            </a:r>
            <a:r>
              <a:rPr lang="it-IT" dirty="0">
                <a:solidFill>
                  <a:srgbClr val="FF0000"/>
                </a:solidFill>
              </a:rPr>
              <a:t>(</a:t>
            </a:r>
            <a:r>
              <a:rPr lang="it-IT" i="1" dirty="0" err="1">
                <a:solidFill>
                  <a:srgbClr val="FF0000"/>
                </a:solidFill>
              </a:rPr>
              <a:t>q</a:t>
            </a:r>
            <a:r>
              <a:rPr lang="it-IT" dirty="0" err="1">
                <a:solidFill>
                  <a:srgbClr val="FF0000"/>
                </a:solidFill>
              </a:rPr>
              <a:t>|μ</a:t>
            </a:r>
            <a:r>
              <a:rPr lang="it-IT" dirty="0">
                <a:solidFill>
                  <a:srgbClr val="FF0000"/>
                </a:solidFill>
              </a:rPr>
              <a:t>=0)</a:t>
            </a:r>
          </a:p>
        </p:txBody>
      </p:sp>
    </p:spTree>
    <p:extLst>
      <p:ext uri="{BB962C8B-B14F-4D97-AF65-F5344CB8AC3E}">
        <p14:creationId xmlns:p14="http://schemas.microsoft.com/office/powerpoint/2010/main" val="134066940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3873057-1054-3049-95AA-C317064FD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LEE: a simplified exercise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599E3AB-3EF9-D940-9730-F29E96EE6E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a single estimator from data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BD22426-BE09-8C44-8855-D96B83C41CA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6625E59-56AF-ED4B-881C-AA9AF3E553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FD9E35E5-4F61-194A-9F1D-79C467F382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684552"/>
            <a:ext cx="7128792" cy="5167431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D2BFA05C-A5F9-954A-B35D-40EE630C6724}"/>
              </a:ext>
            </a:extLst>
          </p:cNvPr>
          <p:cNvSpPr txBox="1"/>
          <p:nvPr/>
        </p:nvSpPr>
        <p:spPr>
          <a:xfrm>
            <a:off x="7524328" y="4221088"/>
            <a:ext cx="13019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solidFill>
                  <a:schemeClr val="bg2"/>
                </a:solidFill>
                <a:latin typeface="+mn-lt"/>
              </a:rPr>
              <a:t>Credits</a:t>
            </a:r>
            <a:r>
              <a:rPr lang="it-IT" dirty="0">
                <a:solidFill>
                  <a:schemeClr val="bg2"/>
                </a:solidFill>
                <a:latin typeface="+mn-lt"/>
              </a:rPr>
              <a:t>:</a:t>
            </a:r>
            <a:br>
              <a:rPr lang="it-IT" dirty="0">
                <a:solidFill>
                  <a:schemeClr val="bg2"/>
                </a:solidFill>
                <a:latin typeface="+mn-lt"/>
              </a:rPr>
            </a:br>
            <a:r>
              <a:rPr lang="it-IT" dirty="0" err="1">
                <a:solidFill>
                  <a:schemeClr val="bg2"/>
                </a:solidFill>
                <a:latin typeface="+mn-lt"/>
              </a:rPr>
              <a:t>Eilam</a:t>
            </a:r>
            <a:r>
              <a:rPr lang="it-IT" dirty="0">
                <a:solidFill>
                  <a:schemeClr val="bg2"/>
                </a:solidFill>
                <a:latin typeface="+mn-lt"/>
              </a:rPr>
              <a:t> </a:t>
            </a:r>
            <a:r>
              <a:rPr lang="it-IT" dirty="0" err="1">
                <a:solidFill>
                  <a:schemeClr val="bg2"/>
                </a:solidFill>
                <a:latin typeface="+mn-lt"/>
              </a:rPr>
              <a:t>Gross</a:t>
            </a:r>
            <a:endParaRPr lang="it-IT" dirty="0">
              <a:solidFill>
                <a:schemeClr val="bg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7216714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3873057-1054-3049-95AA-C317064FD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LEE: a simplified exercise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599E3AB-3EF9-D940-9730-F29E96EE6E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Get line at 0𝜎, count n. </a:t>
            </a:r>
            <a:r>
              <a:rPr lang="en-US" dirty="0" err="1"/>
              <a:t>upcrossings</a:t>
            </a:r>
            <a:endParaRPr lang="en-US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BD22426-BE09-8C44-8855-D96B83C41CA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6625E59-56AF-ED4B-881C-AA9AF3E553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4CA28E19-AC2C-DF43-84F7-37301372A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684552"/>
            <a:ext cx="7128792" cy="5167431"/>
          </a:xfrm>
          <a:prstGeom prst="rect">
            <a:avLst/>
          </a:prstGeom>
        </p:spPr>
      </p:pic>
      <p:cxnSp>
        <p:nvCxnSpPr>
          <p:cNvPr id="9" name="Connettore 2 8">
            <a:extLst>
              <a:ext uri="{FF2B5EF4-FFF2-40B4-BE49-F238E27FC236}">
                <a16:creationId xmlns:a16="http://schemas.microsoft.com/office/drawing/2014/main" id="{87189F91-262E-6047-9E8A-8EAA27FCB304}"/>
              </a:ext>
            </a:extLst>
          </p:cNvPr>
          <p:cNvCxnSpPr/>
          <p:nvPr/>
        </p:nvCxnSpPr>
        <p:spPr bwMode="auto">
          <a:xfrm flipH="1">
            <a:off x="7019876" y="3153606"/>
            <a:ext cx="1008112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sp>
        <p:nvSpPr>
          <p:cNvPr id="10" name="Ovale 9">
            <a:extLst>
              <a:ext uri="{FF2B5EF4-FFF2-40B4-BE49-F238E27FC236}">
                <a16:creationId xmlns:a16="http://schemas.microsoft.com/office/drawing/2014/main" id="{303D3B1F-4420-4448-99FD-26BE0B18248B}"/>
              </a:ext>
            </a:extLst>
          </p:cNvPr>
          <p:cNvSpPr/>
          <p:nvPr/>
        </p:nvSpPr>
        <p:spPr bwMode="auto">
          <a:xfrm>
            <a:off x="1713600" y="3081598"/>
            <a:ext cx="144016" cy="144016"/>
          </a:xfrm>
          <a:prstGeom prst="ellipse">
            <a:avLst/>
          </a:prstGeom>
          <a:solidFill>
            <a:srgbClr val="C00003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07" charset="0"/>
            </a:endParaRPr>
          </a:p>
        </p:txBody>
      </p:sp>
      <p:sp>
        <p:nvSpPr>
          <p:cNvPr id="11" name="Ovale 10">
            <a:extLst>
              <a:ext uri="{FF2B5EF4-FFF2-40B4-BE49-F238E27FC236}">
                <a16:creationId xmlns:a16="http://schemas.microsoft.com/office/drawing/2014/main" id="{A35B45E6-3C26-1143-A184-8D692A0387DB}"/>
              </a:ext>
            </a:extLst>
          </p:cNvPr>
          <p:cNvSpPr/>
          <p:nvPr/>
        </p:nvSpPr>
        <p:spPr bwMode="auto">
          <a:xfrm>
            <a:off x="2250000" y="3081598"/>
            <a:ext cx="144016" cy="144016"/>
          </a:xfrm>
          <a:prstGeom prst="ellipse">
            <a:avLst/>
          </a:prstGeom>
          <a:solidFill>
            <a:srgbClr val="C00003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07" charset="0"/>
            </a:endParaRPr>
          </a:p>
        </p:txBody>
      </p:sp>
      <p:sp>
        <p:nvSpPr>
          <p:cNvPr id="12" name="Ovale 11">
            <a:extLst>
              <a:ext uri="{FF2B5EF4-FFF2-40B4-BE49-F238E27FC236}">
                <a16:creationId xmlns:a16="http://schemas.microsoft.com/office/drawing/2014/main" id="{EBACCB5F-ED5C-6441-B371-2D0B2CF55098}"/>
              </a:ext>
            </a:extLst>
          </p:cNvPr>
          <p:cNvSpPr/>
          <p:nvPr/>
        </p:nvSpPr>
        <p:spPr bwMode="auto">
          <a:xfrm>
            <a:off x="2466000" y="3081598"/>
            <a:ext cx="144016" cy="144016"/>
          </a:xfrm>
          <a:prstGeom prst="ellipse">
            <a:avLst/>
          </a:prstGeom>
          <a:solidFill>
            <a:srgbClr val="C00003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07" charset="0"/>
            </a:endParaRPr>
          </a:p>
        </p:txBody>
      </p:sp>
      <p:sp>
        <p:nvSpPr>
          <p:cNvPr id="13" name="Ovale 12">
            <a:extLst>
              <a:ext uri="{FF2B5EF4-FFF2-40B4-BE49-F238E27FC236}">
                <a16:creationId xmlns:a16="http://schemas.microsoft.com/office/drawing/2014/main" id="{84C4D4EE-A653-6141-937F-64EF123BA5C3}"/>
              </a:ext>
            </a:extLst>
          </p:cNvPr>
          <p:cNvSpPr/>
          <p:nvPr/>
        </p:nvSpPr>
        <p:spPr bwMode="auto">
          <a:xfrm>
            <a:off x="2851200" y="3081598"/>
            <a:ext cx="144016" cy="144016"/>
          </a:xfrm>
          <a:prstGeom prst="ellipse">
            <a:avLst/>
          </a:prstGeom>
          <a:solidFill>
            <a:srgbClr val="C00003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07" charset="0"/>
            </a:endParaRPr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4777D822-BFB5-6A4B-91EC-5B0BED3FB885}"/>
              </a:ext>
            </a:extLst>
          </p:cNvPr>
          <p:cNvSpPr/>
          <p:nvPr/>
        </p:nvSpPr>
        <p:spPr bwMode="auto">
          <a:xfrm>
            <a:off x="3708822" y="3081598"/>
            <a:ext cx="144016" cy="144016"/>
          </a:xfrm>
          <a:prstGeom prst="ellipse">
            <a:avLst/>
          </a:prstGeom>
          <a:solidFill>
            <a:srgbClr val="C00003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07" charset="0"/>
            </a:endParaRPr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DEEB06B1-E955-0C48-9E5A-C04D5CB361FE}"/>
              </a:ext>
            </a:extLst>
          </p:cNvPr>
          <p:cNvSpPr/>
          <p:nvPr/>
        </p:nvSpPr>
        <p:spPr bwMode="auto">
          <a:xfrm>
            <a:off x="4026373" y="3081598"/>
            <a:ext cx="144016" cy="144016"/>
          </a:xfrm>
          <a:prstGeom prst="ellipse">
            <a:avLst/>
          </a:prstGeom>
          <a:solidFill>
            <a:srgbClr val="C00003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07" charset="0"/>
            </a:endParaRPr>
          </a:p>
        </p:txBody>
      </p:sp>
      <p:sp>
        <p:nvSpPr>
          <p:cNvPr id="16" name="Ovale 15">
            <a:extLst>
              <a:ext uri="{FF2B5EF4-FFF2-40B4-BE49-F238E27FC236}">
                <a16:creationId xmlns:a16="http://schemas.microsoft.com/office/drawing/2014/main" id="{0E1CA3F8-6D66-D44D-99C9-95A31F521E6A}"/>
              </a:ext>
            </a:extLst>
          </p:cNvPr>
          <p:cNvSpPr/>
          <p:nvPr/>
        </p:nvSpPr>
        <p:spPr bwMode="auto">
          <a:xfrm>
            <a:off x="4591063" y="3081598"/>
            <a:ext cx="144016" cy="144016"/>
          </a:xfrm>
          <a:prstGeom prst="ellipse">
            <a:avLst/>
          </a:prstGeom>
          <a:solidFill>
            <a:srgbClr val="C00003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07" charset="0"/>
            </a:endParaRPr>
          </a:p>
        </p:txBody>
      </p:sp>
      <p:sp>
        <p:nvSpPr>
          <p:cNvPr id="17" name="Ovale 16">
            <a:extLst>
              <a:ext uri="{FF2B5EF4-FFF2-40B4-BE49-F238E27FC236}">
                <a16:creationId xmlns:a16="http://schemas.microsoft.com/office/drawing/2014/main" id="{017C9290-41F4-7340-A942-D7EC581320A1}"/>
              </a:ext>
            </a:extLst>
          </p:cNvPr>
          <p:cNvSpPr/>
          <p:nvPr/>
        </p:nvSpPr>
        <p:spPr bwMode="auto">
          <a:xfrm>
            <a:off x="5067442" y="3081598"/>
            <a:ext cx="144016" cy="144016"/>
          </a:xfrm>
          <a:prstGeom prst="ellipse">
            <a:avLst/>
          </a:prstGeom>
          <a:solidFill>
            <a:srgbClr val="C00003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07" charset="0"/>
            </a:endParaRPr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id="{BBADF1A4-DD77-0947-9409-794DF4E90906}"/>
              </a:ext>
            </a:extLst>
          </p:cNvPr>
          <p:cNvSpPr/>
          <p:nvPr/>
        </p:nvSpPr>
        <p:spPr bwMode="auto">
          <a:xfrm>
            <a:off x="6095140" y="3081598"/>
            <a:ext cx="144016" cy="144016"/>
          </a:xfrm>
          <a:prstGeom prst="ellipse">
            <a:avLst/>
          </a:prstGeom>
          <a:solidFill>
            <a:srgbClr val="C00003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07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sellaDiTesto 18">
                <a:extLst>
                  <a:ext uri="{FF2B5EF4-FFF2-40B4-BE49-F238E27FC236}">
                    <a16:creationId xmlns:a16="http://schemas.microsoft.com/office/drawing/2014/main" id="{C3315AB0-DF39-244C-A6FE-F8000CE90051}"/>
                  </a:ext>
                </a:extLst>
              </p:cNvPr>
              <p:cNvSpPr txBox="1"/>
              <p:nvPr/>
            </p:nvSpPr>
            <p:spPr>
              <a:xfrm>
                <a:off x="7278808" y="2712266"/>
                <a:ext cx="14983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it-IT" sz="1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sz="18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it-IT" sz="1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it-IT" sz="1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=9</m:t>
                      </m:r>
                      <m:r>
                        <a:rPr lang="it-IT" sz="1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±3</m:t>
                      </m:r>
                    </m:oMath>
                  </m:oMathPara>
                </a14:m>
                <a:endParaRPr lang="it-IT" sz="1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CasellaDiTesto 18">
                <a:extLst>
                  <a:ext uri="{FF2B5EF4-FFF2-40B4-BE49-F238E27FC236}">
                    <a16:creationId xmlns:a16="http://schemas.microsoft.com/office/drawing/2014/main" id="{C3315AB0-DF39-244C-A6FE-F8000CE900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8808" y="2712266"/>
                <a:ext cx="1498359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3699FAEA-CC97-C644-BC24-89CD25EB3161}"/>
              </a:ext>
            </a:extLst>
          </p:cNvPr>
          <p:cNvCxnSpPr/>
          <p:nvPr/>
        </p:nvCxnSpPr>
        <p:spPr bwMode="auto">
          <a:xfrm flipH="1">
            <a:off x="7019875" y="5013176"/>
            <a:ext cx="1008112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sellaDiTesto 20">
                <a:extLst>
                  <a:ext uri="{FF2B5EF4-FFF2-40B4-BE49-F238E27FC236}">
                    <a16:creationId xmlns:a16="http://schemas.microsoft.com/office/drawing/2014/main" id="{333BD7DA-615C-2C4F-925E-1BFFD8BE1E29}"/>
                  </a:ext>
                </a:extLst>
              </p:cNvPr>
              <p:cNvSpPr txBox="1"/>
              <p:nvPr/>
            </p:nvSpPr>
            <p:spPr>
              <a:xfrm>
                <a:off x="7206081" y="4571649"/>
                <a:ext cx="16224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it-IT" sz="1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it-IT" sz="1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it-IT" sz="1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sub>
                        </m:sSub>
                      </m:e>
                    </m:d>
                  </m:oMath>
                </a14:m>
                <a:r>
                  <a:rPr lang="it-IT" sz="1800" dirty="0">
                    <a:solidFill>
                      <a:srgbClr val="FF0000"/>
                    </a:solidFill>
                    <a:latin typeface="+mn-lt"/>
                  </a:rPr>
                  <a:t>, for </a:t>
                </a:r>
                <a14:m>
                  <m:oMath xmlns:m="http://schemas.openxmlformats.org/officeDocument/2006/math">
                    <m:r>
                      <a:rPr lang="it-IT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it-IT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it-IT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it-IT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it-IT" sz="1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CasellaDiTesto 20">
                <a:extLst>
                  <a:ext uri="{FF2B5EF4-FFF2-40B4-BE49-F238E27FC236}">
                    <a16:creationId xmlns:a16="http://schemas.microsoft.com/office/drawing/2014/main" id="{333BD7DA-615C-2C4F-925E-1BFFD8BE1E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6081" y="4571649"/>
                <a:ext cx="1622432" cy="369332"/>
              </a:xfrm>
              <a:prstGeom prst="rect">
                <a:avLst/>
              </a:prstGeom>
              <a:blipFill>
                <a:blip r:embed="rId4"/>
                <a:stretch>
                  <a:fillRect t="-13793" b="-2413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Freccia giù 21">
            <a:extLst>
              <a:ext uri="{FF2B5EF4-FFF2-40B4-BE49-F238E27FC236}">
                <a16:creationId xmlns:a16="http://schemas.microsoft.com/office/drawing/2014/main" id="{4ED0249D-193F-434A-AE56-882F5FB21D68}"/>
              </a:ext>
            </a:extLst>
          </p:cNvPr>
          <p:cNvSpPr/>
          <p:nvPr/>
        </p:nvSpPr>
        <p:spPr bwMode="auto">
          <a:xfrm>
            <a:off x="7812360" y="3501008"/>
            <a:ext cx="432048" cy="864096"/>
          </a:xfrm>
          <a:prstGeom prst="downArrow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07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03583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magine 20">
            <a:extLst>
              <a:ext uri="{FF2B5EF4-FFF2-40B4-BE49-F238E27FC236}">
                <a16:creationId xmlns:a16="http://schemas.microsoft.com/office/drawing/2014/main" id="{ECCC50F0-BE75-9D41-9A04-EF2F640912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684552"/>
            <a:ext cx="7128792" cy="5167431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9A7783D4-453B-6749-BD9E-CB8678EC2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LEE: a simplified exercise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F8EC7B23-D11B-D148-B148-3616F7ACCF2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it-IT" dirty="0"/>
                  <a:t>Extrapolate from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it-IT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it-IT" dirty="0"/>
                  <a:t> to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it-IT" i="1" dirty="0" smtClean="0">
                        <a:latin typeface="Cambria Math" panose="02040503050406030204" pitchFamily="18" charset="0"/>
                      </a:rPr>
                      <m:t>=52=25</m:t>
                    </m:r>
                  </m:oMath>
                </a14:m>
                <a:endParaRPr lang="it-IT" dirty="0"/>
              </a:p>
            </p:txBody>
          </p:sp>
        </mc:Choice>
        <mc:Fallback xmlns=""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F8EC7B23-D11B-D148-B148-3616F7ACCF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631" t="-153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9F2ECA6-4959-8A43-9636-6263F912255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B489169-6B20-6643-9B2E-E392A5E612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5F142C58-8B74-0D40-B477-9E5855654E3D}"/>
              </a:ext>
            </a:extLst>
          </p:cNvPr>
          <p:cNvCxnSpPr/>
          <p:nvPr/>
        </p:nvCxnSpPr>
        <p:spPr bwMode="auto">
          <a:xfrm flipH="1">
            <a:off x="7019876" y="3153606"/>
            <a:ext cx="1008112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sp>
        <p:nvSpPr>
          <p:cNvPr id="8" name="Ovale 7">
            <a:extLst>
              <a:ext uri="{FF2B5EF4-FFF2-40B4-BE49-F238E27FC236}">
                <a16:creationId xmlns:a16="http://schemas.microsoft.com/office/drawing/2014/main" id="{5E6F2735-EFD1-A649-8534-6F62BFA00570}"/>
              </a:ext>
            </a:extLst>
          </p:cNvPr>
          <p:cNvSpPr/>
          <p:nvPr/>
        </p:nvSpPr>
        <p:spPr bwMode="auto">
          <a:xfrm>
            <a:off x="1713600" y="3081598"/>
            <a:ext cx="144016" cy="144016"/>
          </a:xfrm>
          <a:prstGeom prst="ellipse">
            <a:avLst/>
          </a:prstGeom>
          <a:solidFill>
            <a:srgbClr val="C00003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07" charset="0"/>
            </a:endParaRPr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7F4B0D49-05B1-504F-BE8A-96463381692B}"/>
              </a:ext>
            </a:extLst>
          </p:cNvPr>
          <p:cNvSpPr/>
          <p:nvPr/>
        </p:nvSpPr>
        <p:spPr bwMode="auto">
          <a:xfrm>
            <a:off x="2250000" y="3081598"/>
            <a:ext cx="144016" cy="144016"/>
          </a:xfrm>
          <a:prstGeom prst="ellipse">
            <a:avLst/>
          </a:prstGeom>
          <a:solidFill>
            <a:srgbClr val="C00003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07" charset="0"/>
            </a:endParaRP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DB887E06-9930-1740-A428-E33C08CEDAEF}"/>
              </a:ext>
            </a:extLst>
          </p:cNvPr>
          <p:cNvSpPr/>
          <p:nvPr/>
        </p:nvSpPr>
        <p:spPr bwMode="auto">
          <a:xfrm>
            <a:off x="2466000" y="3081598"/>
            <a:ext cx="144016" cy="144016"/>
          </a:xfrm>
          <a:prstGeom prst="ellipse">
            <a:avLst/>
          </a:prstGeom>
          <a:solidFill>
            <a:srgbClr val="C00003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07" charset="0"/>
            </a:endParaRPr>
          </a:p>
        </p:txBody>
      </p:sp>
      <p:sp>
        <p:nvSpPr>
          <p:cNvPr id="11" name="Ovale 10">
            <a:extLst>
              <a:ext uri="{FF2B5EF4-FFF2-40B4-BE49-F238E27FC236}">
                <a16:creationId xmlns:a16="http://schemas.microsoft.com/office/drawing/2014/main" id="{E42905A9-ABA8-864B-B452-2EB1D2FF6131}"/>
              </a:ext>
            </a:extLst>
          </p:cNvPr>
          <p:cNvSpPr/>
          <p:nvPr/>
        </p:nvSpPr>
        <p:spPr bwMode="auto">
          <a:xfrm>
            <a:off x="2851200" y="3081598"/>
            <a:ext cx="144016" cy="144016"/>
          </a:xfrm>
          <a:prstGeom prst="ellipse">
            <a:avLst/>
          </a:prstGeom>
          <a:solidFill>
            <a:srgbClr val="C00003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07" charset="0"/>
            </a:endParaRPr>
          </a:p>
        </p:txBody>
      </p:sp>
      <p:sp>
        <p:nvSpPr>
          <p:cNvPr id="12" name="Ovale 11">
            <a:extLst>
              <a:ext uri="{FF2B5EF4-FFF2-40B4-BE49-F238E27FC236}">
                <a16:creationId xmlns:a16="http://schemas.microsoft.com/office/drawing/2014/main" id="{4F6BF6A1-A001-1146-A608-66ED8152A557}"/>
              </a:ext>
            </a:extLst>
          </p:cNvPr>
          <p:cNvSpPr/>
          <p:nvPr/>
        </p:nvSpPr>
        <p:spPr bwMode="auto">
          <a:xfrm>
            <a:off x="3708822" y="3081598"/>
            <a:ext cx="144016" cy="144016"/>
          </a:xfrm>
          <a:prstGeom prst="ellipse">
            <a:avLst/>
          </a:prstGeom>
          <a:solidFill>
            <a:srgbClr val="C00003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07" charset="0"/>
            </a:endParaRPr>
          </a:p>
        </p:txBody>
      </p:sp>
      <p:sp>
        <p:nvSpPr>
          <p:cNvPr id="13" name="Ovale 12">
            <a:extLst>
              <a:ext uri="{FF2B5EF4-FFF2-40B4-BE49-F238E27FC236}">
                <a16:creationId xmlns:a16="http://schemas.microsoft.com/office/drawing/2014/main" id="{C3D543C5-ABC6-5D41-B010-A22354043531}"/>
              </a:ext>
            </a:extLst>
          </p:cNvPr>
          <p:cNvSpPr/>
          <p:nvPr/>
        </p:nvSpPr>
        <p:spPr bwMode="auto">
          <a:xfrm>
            <a:off x="4026373" y="3081598"/>
            <a:ext cx="144016" cy="144016"/>
          </a:xfrm>
          <a:prstGeom prst="ellipse">
            <a:avLst/>
          </a:prstGeom>
          <a:solidFill>
            <a:srgbClr val="C00003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07" charset="0"/>
            </a:endParaRPr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10C8FC0E-B72F-C943-9517-4887B8D93979}"/>
              </a:ext>
            </a:extLst>
          </p:cNvPr>
          <p:cNvSpPr/>
          <p:nvPr/>
        </p:nvSpPr>
        <p:spPr bwMode="auto">
          <a:xfrm>
            <a:off x="4591063" y="3081598"/>
            <a:ext cx="144016" cy="144016"/>
          </a:xfrm>
          <a:prstGeom prst="ellipse">
            <a:avLst/>
          </a:prstGeom>
          <a:solidFill>
            <a:srgbClr val="C00003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07" charset="0"/>
            </a:endParaRPr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B8933030-18FA-C342-A5B0-5614E70EE6FC}"/>
              </a:ext>
            </a:extLst>
          </p:cNvPr>
          <p:cNvSpPr/>
          <p:nvPr/>
        </p:nvSpPr>
        <p:spPr bwMode="auto">
          <a:xfrm>
            <a:off x="5067442" y="3081598"/>
            <a:ext cx="144016" cy="144016"/>
          </a:xfrm>
          <a:prstGeom prst="ellipse">
            <a:avLst/>
          </a:prstGeom>
          <a:solidFill>
            <a:srgbClr val="C00003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07" charset="0"/>
            </a:endParaRPr>
          </a:p>
        </p:txBody>
      </p:sp>
      <p:sp>
        <p:nvSpPr>
          <p:cNvPr id="16" name="Ovale 15">
            <a:extLst>
              <a:ext uri="{FF2B5EF4-FFF2-40B4-BE49-F238E27FC236}">
                <a16:creationId xmlns:a16="http://schemas.microsoft.com/office/drawing/2014/main" id="{D8D687B5-BA3E-A148-8924-EE59D31021CE}"/>
              </a:ext>
            </a:extLst>
          </p:cNvPr>
          <p:cNvSpPr/>
          <p:nvPr/>
        </p:nvSpPr>
        <p:spPr bwMode="auto">
          <a:xfrm>
            <a:off x="6095140" y="3081598"/>
            <a:ext cx="144016" cy="144016"/>
          </a:xfrm>
          <a:prstGeom prst="ellipse">
            <a:avLst/>
          </a:prstGeom>
          <a:solidFill>
            <a:srgbClr val="C00003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07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sellaDiTesto 16">
                <a:extLst>
                  <a:ext uri="{FF2B5EF4-FFF2-40B4-BE49-F238E27FC236}">
                    <a16:creationId xmlns:a16="http://schemas.microsoft.com/office/drawing/2014/main" id="{B7FE0DD1-6E91-034A-8B96-F24C0741C70B}"/>
                  </a:ext>
                </a:extLst>
              </p:cNvPr>
              <p:cNvSpPr txBox="1"/>
              <p:nvPr/>
            </p:nvSpPr>
            <p:spPr>
              <a:xfrm>
                <a:off x="7278808" y="2712266"/>
                <a:ext cx="14983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it-IT" sz="1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sz="18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it-IT" sz="1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it-IT" sz="1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=9</m:t>
                      </m:r>
                      <m:r>
                        <a:rPr lang="it-IT" sz="1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±3</m:t>
                      </m:r>
                    </m:oMath>
                  </m:oMathPara>
                </a14:m>
                <a:endParaRPr lang="it-IT" sz="1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CasellaDiTesto 16">
                <a:extLst>
                  <a:ext uri="{FF2B5EF4-FFF2-40B4-BE49-F238E27FC236}">
                    <a16:creationId xmlns:a16="http://schemas.microsoft.com/office/drawing/2014/main" id="{B7FE0DD1-6E91-034A-8B96-F24C0741C7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8808" y="2712266"/>
                <a:ext cx="1498359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Connettore 2 17">
            <a:extLst>
              <a:ext uri="{FF2B5EF4-FFF2-40B4-BE49-F238E27FC236}">
                <a16:creationId xmlns:a16="http://schemas.microsoft.com/office/drawing/2014/main" id="{CC60B23E-8ADB-5F43-9156-B0135E285A9B}"/>
              </a:ext>
            </a:extLst>
          </p:cNvPr>
          <p:cNvCxnSpPr/>
          <p:nvPr/>
        </p:nvCxnSpPr>
        <p:spPr bwMode="auto">
          <a:xfrm flipH="1">
            <a:off x="7019875" y="5013176"/>
            <a:ext cx="1008112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sellaDiTesto 18">
                <a:extLst>
                  <a:ext uri="{FF2B5EF4-FFF2-40B4-BE49-F238E27FC236}">
                    <a16:creationId xmlns:a16="http://schemas.microsoft.com/office/drawing/2014/main" id="{C2182346-409C-C74B-95D6-FFA8DAB65AA6}"/>
                  </a:ext>
                </a:extLst>
              </p:cNvPr>
              <p:cNvSpPr txBox="1"/>
              <p:nvPr/>
            </p:nvSpPr>
            <p:spPr>
              <a:xfrm>
                <a:off x="7206081" y="4571649"/>
                <a:ext cx="16224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it-IT" sz="1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it-IT" sz="1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it-IT" sz="1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sub>
                        </m:sSub>
                      </m:e>
                    </m:d>
                  </m:oMath>
                </a14:m>
                <a:r>
                  <a:rPr lang="it-IT" sz="1800" dirty="0">
                    <a:solidFill>
                      <a:srgbClr val="FF0000"/>
                    </a:solidFill>
                    <a:latin typeface="+mn-lt"/>
                  </a:rPr>
                  <a:t>, for </a:t>
                </a:r>
                <a14:m>
                  <m:oMath xmlns:m="http://schemas.openxmlformats.org/officeDocument/2006/math">
                    <m:r>
                      <a:rPr lang="it-IT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it-IT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it-IT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it-IT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it-IT" sz="1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CasellaDiTesto 18">
                <a:extLst>
                  <a:ext uri="{FF2B5EF4-FFF2-40B4-BE49-F238E27FC236}">
                    <a16:creationId xmlns:a16="http://schemas.microsoft.com/office/drawing/2014/main" id="{C2182346-409C-C74B-95D6-FFA8DAB65A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6081" y="4571649"/>
                <a:ext cx="1622432" cy="369332"/>
              </a:xfrm>
              <a:prstGeom prst="rect">
                <a:avLst/>
              </a:prstGeom>
              <a:blipFill>
                <a:blip r:embed="rId5"/>
                <a:stretch>
                  <a:fillRect t="-13793" b="-2413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Freccia giù 19">
            <a:extLst>
              <a:ext uri="{FF2B5EF4-FFF2-40B4-BE49-F238E27FC236}">
                <a16:creationId xmlns:a16="http://schemas.microsoft.com/office/drawing/2014/main" id="{A2996B69-070F-1E45-B686-A717DD6DB381}"/>
              </a:ext>
            </a:extLst>
          </p:cNvPr>
          <p:cNvSpPr/>
          <p:nvPr/>
        </p:nvSpPr>
        <p:spPr bwMode="auto">
          <a:xfrm>
            <a:off x="7812360" y="3501008"/>
            <a:ext cx="432048" cy="864096"/>
          </a:xfrm>
          <a:prstGeom prst="downArrow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07" charset="0"/>
            </a:endParaRP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91516F5B-7788-684E-8AE1-D9B763D3D8BF}"/>
              </a:ext>
            </a:extLst>
          </p:cNvPr>
          <p:cNvSpPr txBox="1"/>
          <p:nvPr/>
        </p:nvSpPr>
        <p:spPr>
          <a:xfrm>
            <a:off x="1056768" y="2499678"/>
            <a:ext cx="6110006" cy="2993165"/>
          </a:xfrm>
          <a:prstGeom prst="rect">
            <a:avLst/>
          </a:prstGeom>
          <a:solidFill>
            <a:srgbClr val="FFFFFF">
              <a:alpha val="70588"/>
            </a:srgbClr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ttangolo 22">
                <a:extLst>
                  <a:ext uri="{FF2B5EF4-FFF2-40B4-BE49-F238E27FC236}">
                    <a16:creationId xmlns:a16="http://schemas.microsoft.com/office/drawing/2014/main" id="{A6BDF199-4FFE-B444-82D8-B70B4796C427}"/>
                  </a:ext>
                </a:extLst>
              </p:cNvPr>
              <p:cNvSpPr/>
              <p:nvPr/>
            </p:nvSpPr>
            <p:spPr>
              <a:xfrm>
                <a:off x="1056768" y="2565808"/>
                <a:ext cx="6110006" cy="29282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it-IT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it-IT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sSup>
                              <m:sSupPr>
                                <m:ctrlPr>
                                  <a:rPr lang="it-IT" sz="24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it-IT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sup>
                                <m:r>
                                  <a:rPr lang="it-IT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sub>
                        </m:sSub>
                      </m:e>
                    </m:d>
                    <m:r>
                      <a:rPr lang="it-IT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it-IT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it-IT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it-IT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it-IT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sSup>
                      <m:sSupPr>
                        <m:ctrlPr>
                          <a:rPr lang="it-IT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it-IT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−(</m:t>
                        </m:r>
                        <m:sSup>
                          <m:sSupPr>
                            <m:ctrlPr>
                              <a:rPr lang="it-IT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  <m:sup>
                            <m:r>
                              <a:rPr lang="it-IT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it-IT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−0)/2</m:t>
                        </m:r>
                      </m:sup>
                    </m:sSup>
                    <m:r>
                      <a:rPr lang="it-IT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it-IT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it-IT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±3</m:t>
                        </m:r>
                      </m:e>
                    </m:d>
                    <m:sSup>
                      <m:sSupPr>
                        <m:ctrlPr>
                          <a:rPr lang="it-IT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it-IT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it-IT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it-IT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25</m:t>
                            </m:r>
                          </m:num>
                          <m:den>
                            <m:r>
                              <a:rPr lang="it-IT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endParaRPr lang="it-IT" sz="2400" b="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d>
                        <m:dPr>
                          <m:ctrlPr>
                            <a:rPr lang="it-IT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3±1</m:t>
                          </m:r>
                        </m:e>
                      </m:d>
                      <m:r>
                        <a:rPr lang="it-IT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it-IT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it-IT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it-IT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a:rPr lang="it-IT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a:rPr lang="it-IT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it-IT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m:rPr>
                          <m:sty m:val="p"/>
                        </m:rPr>
                        <a:rPr lang="el-GR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lang="it-IT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it-IT" sz="2400" dirty="0">
                  <a:solidFill>
                    <a:srgbClr val="FF0000"/>
                  </a:solidFill>
                </a:endParaRPr>
              </a:p>
              <a:p>
                <a:endParaRPr lang="it-IT" sz="2400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it-IT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it-IT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glob</m:t>
                        </m:r>
                      </m:sup>
                    </m:sSup>
                    <m:r>
                      <a:rPr lang="it-IT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r>
                      <a:rPr lang="it-IT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3×</m:t>
                    </m:r>
                    <m:sSup>
                      <m:sSupPr>
                        <m:ctrlPr>
                          <a:rPr lang="it-IT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it-IT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−7</m:t>
                        </m:r>
                      </m:sup>
                    </m:sSup>
                    <m:r>
                      <a:rPr lang="it-IT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+3×</m:t>
                    </m:r>
                  </m:oMath>
                </a14:m>
                <a:r>
                  <a:rPr lang="it-IT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t-IT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it-IT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it-IT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it-IT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</m:oMath>
                </a14:m>
                <a:r>
                  <a:rPr lang="it-IT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it-IT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3×</m:t>
                    </m:r>
                  </m:oMath>
                </a14:m>
                <a:r>
                  <a:rPr lang="it-IT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t-IT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it-IT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−5</m:t>
                        </m:r>
                      </m:sup>
                    </m:sSup>
                    <m:r>
                      <a:rPr lang="it-IT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it-IT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a:rPr lang="it-IT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it-IT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</m:t>
                    </m:r>
                    <m:r>
                      <m:rPr>
                        <m:sty m:val="p"/>
                      </m:rPr>
                      <a:rPr lang="el-G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it-IT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endParaRPr lang="it-IT" sz="2400" dirty="0">
                  <a:solidFill>
                    <a:srgbClr val="FF0000"/>
                  </a:solidFill>
                </a:endParaRPr>
              </a:p>
              <a:p>
                <a:endParaRPr lang="it-IT" sz="24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it-IT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it-IT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it-IT" sz="24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glob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it-IT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it-IT" sz="24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lo</m:t>
                              </m:r>
                              <m:r>
                                <m:rPr>
                                  <m:sty m:val="p"/>
                                </m:rPr>
                                <a:rPr lang="it-IT" sz="2400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</m:sup>
                          </m:sSup>
                        </m:den>
                      </m:f>
                      <m:r>
                        <a:rPr lang="it-IT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f>
                        <m:fPr>
                          <m:ctrlPr>
                            <a:rPr lang="it-IT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3×</m:t>
                          </m:r>
                          <m:r>
                            <m:rPr>
                              <m:nor/>
                            </m:rPr>
                            <a:rPr lang="it-IT" sz="2400" dirty="0">
                              <a:solidFill>
                                <a:srgbClr val="FF0000"/>
                              </a:solidFill>
                              <a:ea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it-IT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it-IT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−5</m:t>
                              </m:r>
                            </m:sup>
                          </m:sSup>
                        </m:num>
                        <m:den>
                          <m:r>
                            <a:rPr lang="it-IT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3×</m:t>
                          </m:r>
                          <m:sSup>
                            <m:sSupPr>
                              <m:ctrlPr>
                                <a:rPr lang="it-IT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it-IT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−7</m:t>
                              </m:r>
                            </m:sup>
                          </m:sSup>
                        </m:den>
                      </m:f>
                      <m:r>
                        <a:rPr lang="it-IT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=100</m:t>
                      </m:r>
                    </m:oMath>
                  </m:oMathPara>
                </a14:m>
                <a:endParaRPr lang="it-IT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Rettangolo 22">
                <a:extLst>
                  <a:ext uri="{FF2B5EF4-FFF2-40B4-BE49-F238E27FC236}">
                    <a16:creationId xmlns:a16="http://schemas.microsoft.com/office/drawing/2014/main" id="{A6BDF199-4FFE-B444-82D8-B70B4796C4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768" y="2565808"/>
                <a:ext cx="6110006" cy="2928238"/>
              </a:xfrm>
              <a:prstGeom prst="rect">
                <a:avLst/>
              </a:prstGeom>
              <a:blipFill>
                <a:blip r:embed="rId6"/>
                <a:stretch>
                  <a:fillRect b="-43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273444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Putting all together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Search for Higgs boson in H</a:t>
            </a:r>
            <a:r>
              <a:rPr lang="en-US" sz="2000" dirty="0">
                <a:sym typeface="Wingdings"/>
              </a:rPr>
              <a:t>→4l at LHC</a:t>
            </a:r>
          </a:p>
          <a:p>
            <a:r>
              <a:rPr lang="en-US" sz="2000" dirty="0">
                <a:sym typeface="Wingdings"/>
              </a:rPr>
              <a:t>1D, 2D, 3D: different test statistics using 4l invariant mass plus other discriminating variables based on the event kinematics</a:t>
            </a:r>
            <a:endParaRPr lang="en-US" sz="20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pic>
        <p:nvPicPr>
          <p:cNvPr id="8" name="Immagine 7" descr="CMS-HIG-13-002_Figure_009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6661" y="1793108"/>
            <a:ext cx="3614016" cy="4678419"/>
          </a:xfrm>
          <a:prstGeom prst="rect">
            <a:avLst/>
          </a:prstGeom>
        </p:spPr>
      </p:pic>
      <p:pic>
        <p:nvPicPr>
          <p:cNvPr id="7" name="Immagine 6" descr="CMS-HIG-13-002_Figure_019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184" y="2278754"/>
            <a:ext cx="4157972" cy="3791308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5062917" y="5721650"/>
            <a:ext cx="27988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Look-elsewhere effect not taken into account here</a:t>
            </a:r>
          </a:p>
        </p:txBody>
      </p:sp>
    </p:spTree>
    <p:extLst>
      <p:ext uri="{BB962C8B-B14F-4D97-AF65-F5344CB8AC3E}">
        <p14:creationId xmlns:p14="http://schemas.microsoft.com/office/powerpoint/2010/main" val="123223189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Higgs exclusion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  <p:pic>
        <p:nvPicPr>
          <p:cNvPr id="7" name="Immagine 6" descr="CMS-HIG-13-002_Figure_018-a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2273" y="855346"/>
            <a:ext cx="4183626" cy="4588232"/>
          </a:xfrm>
          <a:prstGeom prst="rect">
            <a:avLst/>
          </a:prstGeom>
        </p:spPr>
      </p:pic>
      <p:pic>
        <p:nvPicPr>
          <p:cNvPr id="8" name="Immagine 7" descr="CMS-HIG-13-002_Figure_020-b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415" y="1157940"/>
            <a:ext cx="4168990" cy="4036642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406773" y="5194582"/>
            <a:ext cx="45874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rgbClr val="660066"/>
                </a:solidFill>
              </a:rPr>
              <a:t>“The modified frequentist construction CLs is adopted as the primary method for reporting limits. As a complementary method to the frequentist construction, a Bayesian approach yields consistent results.”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5187297" y="5251180"/>
            <a:ext cx="34817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Agreed statistical procedure described in:</a:t>
            </a:r>
          </a:p>
          <a:p>
            <a:pPr marL="177800" lvl="1">
              <a:tabLst>
                <a:tab pos="177800" algn="l"/>
              </a:tabLst>
            </a:pP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ATLAS and CMS Collaborations,</a:t>
            </a:r>
            <a:br>
              <a:rPr lang="en-US" sz="1200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LHC Higgs Combination Group</a:t>
            </a:r>
            <a:br>
              <a:rPr lang="en-US" sz="1200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ATL-PHYS-PUB 2011-11/CMS NOTE 2011/005, 2011. </a:t>
            </a:r>
          </a:p>
          <a:p>
            <a:pPr marL="177800" lvl="1">
              <a:tabLst>
                <a:tab pos="177800" algn="l"/>
              </a:tabLst>
            </a:pPr>
            <a:endParaRPr lang="en-US" sz="12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3668485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In conclusion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>
                <a:ea typeface="ＭＳ Ｐゴシック" charset="-128"/>
                <a:cs typeface="ＭＳ Ｐゴシック" charset="-128"/>
              </a:rPr>
              <a:t>Many recipes and approaches available</a:t>
            </a:r>
          </a:p>
          <a:p>
            <a:pPr>
              <a:lnSpc>
                <a:spcPct val="80000"/>
              </a:lnSpc>
            </a:pPr>
            <a:r>
              <a:rPr lang="en-US" sz="2400">
                <a:ea typeface="ＭＳ Ｐゴシック" charset="-128"/>
                <a:cs typeface="ＭＳ Ｐゴシック" charset="-128"/>
              </a:rPr>
              <a:t>Bayesian and Frequentist approaches lead to similar results in the easiest cases, but may diverge in frontier cases</a:t>
            </a:r>
          </a:p>
          <a:p>
            <a:pPr>
              <a:lnSpc>
                <a:spcPct val="80000"/>
              </a:lnSpc>
            </a:pPr>
            <a:r>
              <a:rPr lang="en-US" sz="240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Be ready to master both approaches!</a:t>
            </a:r>
          </a:p>
          <a:p>
            <a:pPr>
              <a:lnSpc>
                <a:spcPct val="80000"/>
              </a:lnSpc>
            </a:pPr>
            <a:r>
              <a:rPr lang="en-US" sz="2400">
                <a:ea typeface="ＭＳ Ｐゴシック" charset="-128"/>
                <a:cs typeface="ＭＳ Ｐゴシック" charset="-128"/>
              </a:rPr>
              <a:t>… and remember that Bayesian and Frequentist limits have very different meanings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400">
                <a:solidFill>
                  <a:srgbClr val="CC0066"/>
                </a:solidFill>
                <a:ea typeface="ＭＳ Ｐゴシック" charset="-128"/>
                <a:cs typeface="ＭＳ Ｐゴシック" charset="-128"/>
              </a:rPr>
              <a:t>If you want your paper to be approved soon:</a:t>
            </a:r>
          </a:p>
          <a:p>
            <a:pPr lvl="1">
              <a:lnSpc>
                <a:spcPct val="80000"/>
              </a:lnSpc>
            </a:pPr>
            <a:r>
              <a:rPr lang="en-US" sz="2000">
                <a:solidFill>
                  <a:schemeClr val="accent2"/>
                </a:solidFill>
              </a:rPr>
              <a:t>Be consistent with your assumptions</a:t>
            </a:r>
          </a:p>
          <a:p>
            <a:pPr lvl="1">
              <a:lnSpc>
                <a:spcPct val="80000"/>
              </a:lnSpc>
            </a:pPr>
            <a:r>
              <a:rPr lang="en-US" sz="2000">
                <a:solidFill>
                  <a:schemeClr val="accent2"/>
                </a:solidFill>
              </a:rPr>
              <a:t>Understand the meaning of what you are computing</a:t>
            </a:r>
          </a:p>
          <a:p>
            <a:pPr lvl="1">
              <a:lnSpc>
                <a:spcPct val="80000"/>
              </a:lnSpc>
            </a:pPr>
            <a:r>
              <a:rPr lang="en-US" sz="2000">
                <a:solidFill>
                  <a:schemeClr val="accent2"/>
                </a:solidFill>
              </a:rPr>
              <a:t>Try to adopt a popular and consolidated approach (even better, software tools, like RooStats), wherever possible</a:t>
            </a:r>
          </a:p>
          <a:p>
            <a:pPr lvl="1">
              <a:lnSpc>
                <a:spcPct val="80000"/>
              </a:lnSpc>
            </a:pPr>
            <a:r>
              <a:rPr lang="en-US" sz="2000">
                <a:solidFill>
                  <a:schemeClr val="accent2"/>
                </a:solidFill>
              </a:rPr>
              <a:t>Debate your preferred statistical technique in a statistics forum, not a physics result publication!</a:t>
            </a:r>
          </a:p>
        </p:txBody>
      </p:sp>
      <p:sp>
        <p:nvSpPr>
          <p:cNvPr id="76804" name="Date Placeholder 3"/>
          <p:cNvSpPr>
            <a:spLocks noGrp="1"/>
          </p:cNvSpPr>
          <p:nvPr>
            <p:ph type="dt" sz="half" idx="2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07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07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15037</TotalTime>
  <Words>5751</Words>
  <Application>Microsoft Macintosh PowerPoint</Application>
  <PresentationFormat>Presentazione su schermo (4:3)</PresentationFormat>
  <Paragraphs>884</Paragraphs>
  <Slides>72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72</vt:i4>
      </vt:variant>
    </vt:vector>
  </HeadingPairs>
  <TitlesOfParts>
    <vt:vector size="81" baseType="lpstr">
      <vt:lpstr>ＭＳ Ｐゴシック</vt:lpstr>
      <vt:lpstr>Arial</vt:lpstr>
      <vt:lpstr>Cambria Math</vt:lpstr>
      <vt:lpstr>Courier New</vt:lpstr>
      <vt:lpstr>Sylfaen</vt:lpstr>
      <vt:lpstr>Symbol</vt:lpstr>
      <vt:lpstr>Times New Roman</vt:lpstr>
      <vt:lpstr>Wingdings</vt:lpstr>
      <vt:lpstr>Struttura predefinita</vt:lpstr>
      <vt:lpstr>Statistical Methods for Data Analysis  upper limits</vt:lpstr>
      <vt:lpstr>Contents</vt:lpstr>
      <vt:lpstr>Frequentist vs Bayesian intervals</vt:lpstr>
      <vt:lpstr>Claiming a discovery</vt:lpstr>
      <vt:lpstr>Significance</vt:lpstr>
      <vt:lpstr>Statement by</vt:lpstr>
      <vt:lpstr>Discovery and scientific method</vt:lpstr>
      <vt:lpstr>Discovery and scientific method</vt:lpstr>
      <vt:lpstr>Ascertain physics observations</vt:lpstr>
      <vt:lpstr>Pentaquarks</vt:lpstr>
      <vt:lpstr>Pentaquark: update from LHCb</vt:lpstr>
      <vt:lpstr>Dark matter search</vt:lpstr>
      <vt:lpstr>From PDG Review…</vt:lpstr>
      <vt:lpstr>The flip-flopping issue</vt:lpstr>
      <vt:lpstr>Counting experiments</vt:lpstr>
      <vt:lpstr>Upper limits for event counting</vt:lpstr>
      <vt:lpstr>Bayesian inference of a Poissonian</vt:lpstr>
      <vt:lpstr>Bayesian upper limit</vt:lpstr>
      <vt:lpstr>Counting, Bayesian approach</vt:lpstr>
      <vt:lpstr>Counting, Bayesian approach</vt:lpstr>
      <vt:lpstr>Poissonian background uncertainty</vt:lpstr>
      <vt:lpstr>Problems of Bayesian limits</vt:lpstr>
      <vt:lpstr>Frequentist upper limits</vt:lpstr>
      <vt:lpstr>A concrete Poissonian example</vt:lpstr>
      <vt:lpstr>Excluding a signal hypothesis</vt:lpstr>
      <vt:lpstr>Frequentist: zero events selected</vt:lpstr>
      <vt:lpstr>Frequentist: p-value</vt:lpstr>
      <vt:lpstr>Zech’s “frequentist” interpretation</vt:lpstr>
      <vt:lpstr>Zech’s derivation references</vt:lpstr>
      <vt:lpstr>Feldman-Cousins: Poissonian case</vt:lpstr>
      <vt:lpstr>Upper limits with Feldman-Cousins</vt:lpstr>
      <vt:lpstr>A Close-up</vt:lpstr>
      <vt:lpstr>Limits in case of no background</vt:lpstr>
      <vt:lpstr>Pros and cons of F&amp;C approach</vt:lpstr>
      <vt:lpstr>Problems of frequentist methods</vt:lpstr>
      <vt:lpstr>Modified frequentist approach</vt:lpstr>
      <vt:lpstr>CLs with toy experiments</vt:lpstr>
      <vt:lpstr>Main CLs features</vt:lpstr>
      <vt:lpstr>Event counting with CLs</vt:lpstr>
      <vt:lpstr>Observations on the CLs method</vt:lpstr>
      <vt:lpstr>General likelihood definition</vt:lpstr>
      <vt:lpstr>Nuisance parameters</vt:lpstr>
      <vt:lpstr>Nuisance parameters</vt:lpstr>
      <vt:lpstr>Nuisance pars in Bayesian approach</vt:lpstr>
      <vt:lpstr>How to compute Posterior PDF</vt:lpstr>
      <vt:lpstr>Nuisance pars., frequentist</vt:lpstr>
      <vt:lpstr>Fitting control regions</vt:lpstr>
      <vt:lpstr>Cousins-Highland hybrid approach</vt:lpstr>
      <vt:lpstr>Profile likelihood</vt:lpstr>
      <vt:lpstr>Wilks’ theorem (1938)</vt:lpstr>
      <vt:lpstr>A realistic case</vt:lpstr>
      <vt:lpstr>Bump hunting</vt:lpstr>
      <vt:lpstr>Determining the signal strength</vt:lpstr>
      <vt:lpstr>Dealing with systematics</vt:lpstr>
      <vt:lpstr>Effect of systematic uncertainty</vt:lpstr>
      <vt:lpstr>Systematic uncertainties</vt:lpstr>
      <vt:lpstr>Systematic uncertainties</vt:lpstr>
      <vt:lpstr>Significance evaluation</vt:lpstr>
      <vt:lpstr>Variations on test statistic</vt:lpstr>
      <vt:lpstr>LEP, Tevatron, LHC Higgs limits</vt:lpstr>
      <vt:lpstr>Asymptotic approximations</vt:lpstr>
      <vt:lpstr>Asimov datasets</vt:lpstr>
      <vt:lpstr>Asimov[*] sets</vt:lpstr>
      <vt:lpstr>The look-elsewhere effect</vt:lpstr>
      <vt:lpstr>The look-elsewhere effect</vt:lpstr>
      <vt:lpstr>Estimate LEE</vt:lpstr>
      <vt:lpstr>LEE: a simplified exercise</vt:lpstr>
      <vt:lpstr>LEE: a simplified exercise</vt:lpstr>
      <vt:lpstr>LEE: a simplified exercise</vt:lpstr>
      <vt:lpstr>Putting all together</vt:lpstr>
      <vt:lpstr>Higgs exclusion</vt:lpstr>
      <vt:lpstr>In conclusion</vt:lpstr>
    </vt:vector>
  </TitlesOfParts>
  <Company>INFN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Nessun titolo diapositiva</dc:title>
  <dc:creator>Luca Lista</dc:creator>
  <cp:lastModifiedBy>Utente di Microsoft Office</cp:lastModifiedBy>
  <cp:revision>3310</cp:revision>
  <cp:lastPrinted>2000-05-08T08:00:41Z</cp:lastPrinted>
  <dcterms:created xsi:type="dcterms:W3CDTF">2014-10-22T08:51:27Z</dcterms:created>
  <dcterms:modified xsi:type="dcterms:W3CDTF">2019-02-26T11:19:46Z</dcterms:modified>
</cp:coreProperties>
</file>